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2" Type="http://schemas.openxmlformats.org/officeDocument/2006/relationships/tableStyles" Target="tableStyles.xml"/><Relationship Id="rId41" Type="http://schemas.openxmlformats.org/officeDocument/2006/relationships/viewProps" Target="viewProps.xml"/><Relationship Id="rId40" Type="http://schemas.openxmlformats.org/officeDocument/2006/relationships/presProps" Target="presProps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0" b="1" i="0">
                <a:solidFill>
                  <a:schemeClr val="tx1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1" i="0">
                <a:solidFill>
                  <a:schemeClr val="tx1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0" b="1" i="0">
                <a:solidFill>
                  <a:schemeClr val="tx1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950" b="1" i="0">
                <a:solidFill>
                  <a:schemeClr val="tx1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0" b="1" i="0">
                <a:solidFill>
                  <a:schemeClr val="tx1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0" b="1" i="0">
                <a:solidFill>
                  <a:schemeClr val="tx1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9021" y="883643"/>
            <a:ext cx="18066056" cy="1798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0" b="1" i="0">
                <a:solidFill>
                  <a:schemeClr val="tx1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23593" y="2507043"/>
            <a:ext cx="14679294" cy="30613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1" i="0">
                <a:solidFill>
                  <a:schemeClr val="tx1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4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5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image" Target="../media/image21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1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7.jpeg"/><Relationship Id="rId1" Type="http://schemas.openxmlformats.org/officeDocument/2006/relationships/image" Target="../media/image26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9.png"/><Relationship Id="rId1" Type="http://schemas.openxmlformats.org/officeDocument/2006/relationships/image" Target="../media/image28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jpeg"/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9021" y="3230620"/>
            <a:ext cx="14287500" cy="2672080"/>
          </a:xfrm>
          <a:prstGeom prst="rect">
            <a:avLst/>
          </a:prstGeom>
        </p:spPr>
        <p:txBody>
          <a:bodyPr vert="horz" wrap="square" lIns="0" tIns="276860" rIns="0" bIns="0" rtlCol="0">
            <a:spAutoFit/>
          </a:bodyPr>
          <a:lstStyle/>
          <a:p>
            <a:pPr marL="17145" marR="14605">
              <a:lnSpc>
                <a:spcPts val="9340"/>
              </a:lnSpc>
              <a:spcBef>
                <a:spcPts val="2180"/>
              </a:spcBef>
            </a:pPr>
            <a:r>
              <a:rPr lang="en-US" altLang="en-US" sz="6600" dirty="0"/>
              <a:t>Жасанды</a:t>
            </a:r>
            <a:r>
              <a:rPr lang="en-US" altLang="ru-RU" sz="6600" dirty="0"/>
              <a:t> </a:t>
            </a:r>
            <a:r>
              <a:rPr lang="en-US" altLang="en-US" sz="6600" dirty="0"/>
              <a:t>интеллект</a:t>
            </a:r>
            <a:r>
              <a:rPr lang="en-US" altLang="ru-RU" sz="6600" dirty="0"/>
              <a:t> </a:t>
            </a:r>
            <a:r>
              <a:rPr lang="en-US" altLang="en-US" sz="6600" dirty="0"/>
              <a:t>негіздері</a:t>
            </a:r>
            <a:br>
              <a:rPr lang="en-US" altLang="en-US" sz="4500" dirty="0"/>
            </a:br>
            <a:r>
              <a:rPr lang="en-US" altLang="en-US" sz="4500"/>
              <a:t>Сипаттамалық</a:t>
            </a:r>
            <a:r>
              <a:rPr lang="en-US" altLang="ru-RU" sz="4500"/>
              <a:t> </a:t>
            </a:r>
            <a:r>
              <a:rPr lang="en-US" altLang="en-US" sz="4500"/>
              <a:t>статистикаға</a:t>
            </a:r>
            <a:r>
              <a:rPr lang="en-US" altLang="ru-RU" sz="4500"/>
              <a:t> </a:t>
            </a:r>
            <a:r>
              <a:rPr lang="en-US" altLang="en-US" sz="4500"/>
              <a:t>кіріспе</a:t>
            </a:r>
            <a:r>
              <a:rPr lang="en-US" altLang="ru-RU" sz="4500"/>
              <a:t>.</a:t>
            </a:r>
            <a:endParaRPr lang="en-US" altLang="ru-RU" sz="4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593" y="888215"/>
            <a:ext cx="5438775" cy="1091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Мода</a:t>
            </a:r>
            <a:r>
              <a:rPr spc="-180" dirty="0"/>
              <a:t> </a:t>
            </a:r>
            <a:r>
              <a:rPr spc="-80" dirty="0"/>
              <a:t>(Mode)</a:t>
            </a:r>
            <a:endParaRPr spc="-80" dirty="0"/>
          </a:p>
        </p:txBody>
      </p:sp>
      <p:sp>
        <p:nvSpPr>
          <p:cNvPr id="3" name="object 3"/>
          <p:cNvSpPr txBox="1"/>
          <p:nvPr/>
        </p:nvSpPr>
        <p:spPr>
          <a:xfrm>
            <a:off x="1023593" y="3318614"/>
            <a:ext cx="16686530" cy="5182870"/>
          </a:xfrm>
          <a:prstGeom prst="rect">
            <a:avLst/>
          </a:prstGeom>
        </p:spPr>
        <p:txBody>
          <a:bodyPr vert="horz" wrap="square" lIns="0" tIns="210820" rIns="0" bIns="0" rtlCol="0">
            <a:spAutoFit/>
          </a:bodyPr>
          <a:lstStyle/>
          <a:p>
            <a:pPr marL="513715" indent="-501015">
              <a:lnSpc>
                <a:spcPct val="100000"/>
              </a:lnSpc>
              <a:spcBef>
                <a:spcPts val="1660"/>
              </a:spcBef>
              <a:buSzPct val="123000"/>
              <a:buChar char="•"/>
              <a:tabLst>
                <a:tab pos="513715" algn="l"/>
              </a:tabLst>
            </a:pPr>
            <a:r>
              <a:rPr lang="" altLang="" sz="3950" b="1" spc="-10" dirty="0">
                <a:latin typeface="Arial" panose="020B0604020202020204"/>
                <a:cs typeface="Arial" panose="020B0604020202020204"/>
              </a:rPr>
              <a:t>Мысалы</a:t>
            </a:r>
            <a:r>
              <a:rPr sz="3950" b="1" spc="-10" dirty="0">
                <a:latin typeface="Arial" panose="020B0604020202020204"/>
                <a:cs typeface="Arial" panose="020B0604020202020204"/>
              </a:rPr>
              <a:t>:</a:t>
            </a:r>
            <a:endParaRPr sz="3950">
              <a:latin typeface="Arial" panose="020B0604020202020204"/>
              <a:cs typeface="Arial" panose="020B0604020202020204"/>
            </a:endParaRPr>
          </a:p>
          <a:p>
            <a:pPr marL="1016635" marR="5080" lvl="1" indent="-502920">
              <a:lnSpc>
                <a:spcPts val="3810"/>
              </a:lnSpc>
              <a:spcBef>
                <a:spcPts val="3725"/>
              </a:spcBef>
              <a:buSzPct val="123000"/>
              <a:buChar char="•"/>
              <a:tabLst>
                <a:tab pos="1016635" algn="l"/>
              </a:tabLst>
            </a:pP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2,</a:t>
            </a:r>
            <a:r>
              <a:rPr lang="en-US" altLang="ru-RU" sz="3950">
                <a:solidFill>
                  <a:srgbClr val="FF0000"/>
                </a:solidFill>
                <a:latin typeface="Trebuchet MS" panose="020B0603020202020204"/>
                <a:cs typeface="Trebuchet MS" panose="020B0603020202020204"/>
              </a:rPr>
              <a:t> 3, 3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, 4, 5, 5, 6, 6, 7, 7, 8, 2, </a:t>
            </a:r>
            <a:r>
              <a:rPr lang="en-US" altLang="ru-RU" sz="3950">
                <a:solidFill>
                  <a:srgbClr val="FF0000"/>
                </a:solidFill>
                <a:latin typeface="Trebuchet MS" panose="020B0603020202020204"/>
                <a:cs typeface="Trebuchet MS" panose="020B0603020202020204"/>
              </a:rPr>
              <a:t>3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деректер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жиынында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режим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3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болып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табылады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өйткені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бұл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мән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жиі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кездеседі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950">
              <a:latin typeface="Trebuchet MS" panose="020B0603020202020204"/>
              <a:cs typeface="Trebuchet MS" panose="020B0603020202020204"/>
            </a:endParaRPr>
          </a:p>
          <a:p>
            <a:pPr marL="1016635" marR="5080" lvl="1" indent="-502920">
              <a:lnSpc>
                <a:spcPts val="3810"/>
              </a:lnSpc>
              <a:spcBef>
                <a:spcPts val="3725"/>
              </a:spcBef>
              <a:buSzPct val="123000"/>
              <a:buChar char="•"/>
              <a:tabLst>
                <a:tab pos="1016635" algn="l"/>
              </a:tabLst>
            </a:pP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1, 1,</a:t>
            </a:r>
            <a:r>
              <a:rPr lang="en-US" altLang="ru-RU" sz="3950">
                <a:solidFill>
                  <a:srgbClr val="FF0000"/>
                </a:solidFill>
                <a:latin typeface="Trebuchet MS" panose="020B0603020202020204"/>
                <a:cs typeface="Trebuchet MS" panose="020B0603020202020204"/>
              </a:rPr>
              <a:t> 2, 2, 2,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ru-RU" sz="3950">
                <a:solidFill>
                  <a:srgbClr val="FFC000"/>
                </a:solidFill>
                <a:latin typeface="Trebuchet MS" panose="020B0603020202020204"/>
                <a:cs typeface="Trebuchet MS" panose="020B0603020202020204"/>
              </a:rPr>
              <a:t>3, 3, 3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, 4, 5, 4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деректер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жиынында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режимдер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2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және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3 (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бимодальдық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үлестірім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)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болып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табылады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950">
              <a:latin typeface="Trebuchet MS" panose="020B0603020202020204"/>
              <a:cs typeface="Trebuchet MS" panose="020B0603020202020204"/>
            </a:endParaRPr>
          </a:p>
          <a:p>
            <a:pPr marL="1016635" marR="5080" lvl="1" indent="-502920">
              <a:lnSpc>
                <a:spcPts val="3810"/>
              </a:lnSpc>
              <a:spcBef>
                <a:spcPts val="3725"/>
              </a:spcBef>
              <a:buSzPct val="123000"/>
              <a:buChar char="•"/>
              <a:tabLst>
                <a:tab pos="1016635" algn="l"/>
              </a:tabLst>
            </a:pP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Режим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категориялық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деректерді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талдау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үшін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әсіресе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пайдалы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(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мысалы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ең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танымал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тренд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өнім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тағам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және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.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.).</a:t>
            </a:r>
            <a:endParaRPr lang="en-US" altLang="ru-RU" sz="395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6650" y="396875"/>
            <a:ext cx="18136235" cy="2165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en-US" spc="-20" dirty="0"/>
              <a:t>Ортаны</a:t>
            </a:r>
            <a:r>
              <a:rPr lang="en-US" altLang="ru-RU" spc="-20" dirty="0"/>
              <a:t>, </a:t>
            </a:r>
            <a:r>
              <a:rPr lang="en-US" altLang="en-US" spc="-20" dirty="0"/>
              <a:t>медиананы</a:t>
            </a:r>
            <a:r>
              <a:rPr lang="en-US" altLang="ru-RU" spc="-20" dirty="0"/>
              <a:t> </a:t>
            </a:r>
            <a:r>
              <a:rPr lang="en-US" altLang="en-US" spc="-20" dirty="0"/>
              <a:t>және</a:t>
            </a:r>
            <a:r>
              <a:rPr lang="en-US" altLang="ru-RU" spc="-20" dirty="0"/>
              <a:t> </a:t>
            </a:r>
            <a:r>
              <a:rPr lang="en-US" altLang="en-US" spc="-20" dirty="0"/>
              <a:t>режимді</a:t>
            </a:r>
            <a:r>
              <a:rPr lang="en-US" altLang="ru-RU" spc="-20" dirty="0"/>
              <a:t> </a:t>
            </a:r>
            <a:r>
              <a:rPr lang="en-US" altLang="en-US" spc="-20" dirty="0"/>
              <a:t>салыстыру</a:t>
            </a:r>
            <a:endParaRPr lang="en-US" altLang="en-US" spc="-20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600198" y="2987643"/>
          <a:ext cx="15834360" cy="69100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88410"/>
                <a:gridCol w="3789045"/>
                <a:gridCol w="3789045"/>
                <a:gridCol w="4378960"/>
              </a:tblGrid>
              <a:tr h="17265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2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5240" algn="ctr">
                        <a:lnSpc>
                          <a:spcPct val="100000"/>
                        </a:lnSpc>
                      </a:pPr>
                      <a:r>
                        <a:rPr lang="en-US" altLang="en-US" sz="2600">
                          <a:latin typeface="Arial" panose="020B0604020202020204"/>
                          <a:cs typeface="Arial" panose="020B0604020202020204"/>
                        </a:rPr>
                        <a:t>Көрсеткіш</a:t>
                      </a:r>
                      <a:endParaRPr lang="en-US" altLang="en-US" sz="26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6C6C6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6C6C6C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5DC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2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778510">
                        <a:lnSpc>
                          <a:spcPct val="100000"/>
                        </a:lnSpc>
                      </a:pPr>
                      <a:r>
                        <a:rPr lang="en-US" altLang="en-US" sz="2600">
                          <a:latin typeface="Arial" panose="020B0604020202020204"/>
                          <a:cs typeface="Arial" panose="020B0604020202020204"/>
                        </a:rPr>
                        <a:t>Анықтама</a:t>
                      </a:r>
                      <a:endParaRPr lang="en-US" altLang="en-US" sz="26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6C6C6C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5DCDF"/>
                    </a:solidFill>
                  </a:tcPr>
                </a:tc>
                <a:tc>
                  <a:txBody>
                    <a:bodyPr/>
                    <a:lstStyle/>
                    <a:p>
                      <a:pPr marL="1048385" marR="236855" indent="-815975">
                        <a:lnSpc>
                          <a:spcPct val="104000"/>
                        </a:lnSpc>
                        <a:spcBef>
                          <a:spcPts val="1855"/>
                        </a:spcBef>
                      </a:pPr>
                      <a:r>
                        <a:rPr lang="en-US" altLang="en-US" sz="2600">
                          <a:latin typeface="Arial" panose="020B0604020202020204"/>
                          <a:cs typeface="Arial" panose="020B0604020202020204"/>
                        </a:rPr>
                        <a:t>Шектеулілерге</a:t>
                      </a:r>
                      <a:r>
                        <a:rPr lang="en-US" altLang="ru-RU" sz="2600">
                          <a:latin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lang="en-US" altLang="en-US" sz="2600">
                          <a:latin typeface="Arial" panose="020B0604020202020204"/>
                          <a:cs typeface="Arial" panose="020B0604020202020204"/>
                        </a:rPr>
                        <a:t>сезімталдық</a:t>
                      </a:r>
                      <a:endParaRPr lang="en-US" altLang="en-US" sz="26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235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6C6C6C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5DC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2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495935">
                        <a:lnSpc>
                          <a:spcPct val="100000"/>
                        </a:lnSpc>
                        <a:tabLst>
                          <a:tab pos="1590675" algn="l"/>
                        </a:tabLst>
                      </a:pPr>
                      <a:r>
                        <a:rPr lang="en-US" altLang="en-US" sz="2600">
                          <a:latin typeface="Arial" panose="020B0604020202020204"/>
                          <a:cs typeface="Arial" panose="020B0604020202020204"/>
                        </a:rPr>
                        <a:t>Қашан</a:t>
                      </a:r>
                      <a:r>
                        <a:rPr lang="en-US" altLang="ru-RU" sz="2600">
                          <a:latin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lang="en-US" altLang="en-US" sz="2600">
                          <a:latin typeface="Arial" panose="020B0604020202020204"/>
                          <a:cs typeface="Arial" panose="020B0604020202020204"/>
                        </a:rPr>
                        <a:t>пайдалану</a:t>
                      </a:r>
                      <a:r>
                        <a:rPr lang="en-US" altLang="ru-RU" sz="2600">
                          <a:latin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lang="en-US" altLang="en-US" sz="2600">
                          <a:latin typeface="Arial" panose="020B0604020202020204"/>
                          <a:cs typeface="Arial" panose="020B0604020202020204"/>
                        </a:rPr>
                        <a:t>керек</a:t>
                      </a:r>
                      <a:endParaRPr lang="en-US" altLang="en-US" sz="26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6C6C6C"/>
                      </a:solidFill>
                      <a:prstDash val="solid"/>
                    </a:lnR>
                    <a:lnT w="12700">
                      <a:solidFill>
                        <a:srgbClr val="6C6C6C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5DCDF"/>
                    </a:solidFill>
                  </a:tcPr>
                </a:tc>
              </a:tr>
              <a:tr h="17284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endParaRPr sz="2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9525" algn="ctr">
                        <a:lnSpc>
                          <a:spcPct val="100000"/>
                        </a:lnSpc>
                      </a:pPr>
                      <a:r>
                        <a:rPr lang="" sz="2600" b="1" spc="-10" dirty="0">
                          <a:latin typeface="Arial" panose="020B0604020202020204"/>
                          <a:cs typeface="Arial" panose="020B0604020202020204"/>
                        </a:rPr>
                        <a:t>Орташа</a:t>
                      </a:r>
                      <a:endParaRPr lang="" sz="2600" b="1" spc="-10" dirty="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6C6C6C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pPr marL="1319530" marR="426085" indent="-883920">
                        <a:lnSpc>
                          <a:spcPct val="100000"/>
                        </a:lnSpc>
                        <a:spcBef>
                          <a:spcPts val="1865"/>
                        </a:spcBef>
                      </a:pP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Мәліметтердің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орташа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мәні</a:t>
                      </a:r>
                      <a:endParaRPr lang="en-US" altLang="en-US" sz="26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2368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2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8890" algn="ctr">
                        <a:lnSpc>
                          <a:spcPct val="100000"/>
                        </a:lnSpc>
                      </a:pP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Жоғары</a:t>
                      </a:r>
                      <a:endParaRPr lang="en-US" altLang="en-US" sz="26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pPr marL="132080" marR="245745" indent="961390">
                        <a:lnSpc>
                          <a:spcPct val="100000"/>
                        </a:lnSpc>
                        <a:spcBef>
                          <a:spcPts val="1865"/>
                        </a:spcBef>
                      </a:pP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Деректер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қалыпты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түрде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таратылған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кезде</a:t>
                      </a:r>
                      <a:endParaRPr lang="en-US" altLang="en-US" sz="26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2368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6C6C6C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ysDash"/>
                    </a:lnB>
                  </a:tcPr>
                </a:tc>
              </a:tr>
              <a:tr h="17265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2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952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600" b="1" spc="40" dirty="0">
                          <a:latin typeface="Arial" panose="020B0604020202020204"/>
                          <a:cs typeface="Arial" panose="020B0604020202020204"/>
                        </a:rPr>
                        <a:t>Медиана</a:t>
                      </a:r>
                      <a:endParaRPr sz="26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6C6C6C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ysDash"/>
                    </a:lnT>
                    <a:lnB w="12700">
                      <a:solidFill>
                        <a:srgbClr val="000000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pPr marL="154940" marR="13271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Сұрыпталған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қатардағы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орталық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мән</a:t>
                      </a:r>
                      <a:endParaRPr lang="en-US" altLang="en-US" sz="26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ysDash"/>
                    </a:lnT>
                    <a:lnB w="12700">
                      <a:solidFill>
                        <a:srgbClr val="000000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2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lang="" sz="2600" spc="-10" dirty="0">
                          <a:latin typeface="Trebuchet MS" panose="020B0603020202020204"/>
                          <a:cs typeface="Trebuchet MS" panose="020B0603020202020204"/>
                        </a:rPr>
                        <a:t>Төмен</a:t>
                      </a:r>
                      <a:endParaRPr lang="" sz="2600" spc="-10" dirty="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ysDash"/>
                    </a:lnT>
                    <a:lnB w="12700">
                      <a:solidFill>
                        <a:srgbClr val="000000"/>
                      </a:solidFill>
                      <a:prstDash val="sysDash"/>
                    </a:lnB>
                  </a:tcPr>
                </a:tc>
                <a:tc>
                  <a:txBody>
                    <a:bodyPr/>
                    <a:lstStyle/>
                    <a:p>
                      <a:pPr marL="261620" marR="2425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Шектеулер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немесе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қиғаш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үлестірім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болған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кезде</a:t>
                      </a:r>
                      <a:endParaRPr lang="en-US" altLang="en-US" sz="26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6C6C6C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ysDash"/>
                    </a:lnT>
                    <a:lnB w="12700">
                      <a:solidFill>
                        <a:srgbClr val="000000"/>
                      </a:solidFill>
                      <a:prstDash val="sysDash"/>
                    </a:lnB>
                  </a:tcPr>
                </a:tc>
              </a:tr>
              <a:tr h="17284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2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9525" algn="ctr">
                        <a:lnSpc>
                          <a:spcPct val="100000"/>
                        </a:lnSpc>
                      </a:pPr>
                      <a:r>
                        <a:rPr sz="2600" b="1" spc="40" dirty="0">
                          <a:latin typeface="Arial" panose="020B0604020202020204"/>
                          <a:cs typeface="Arial" panose="020B0604020202020204"/>
                        </a:rPr>
                        <a:t>Мода</a:t>
                      </a:r>
                      <a:endParaRPr sz="26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6C6C6C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ysDash"/>
                    </a:lnT>
                    <a:lnB w="12700">
                      <a:solidFill>
                        <a:srgbClr val="6C6C6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76655" marR="817880" indent="-365760">
                        <a:lnSpc>
                          <a:spcPct val="101000"/>
                        </a:lnSpc>
                        <a:spcBef>
                          <a:spcPts val="1840"/>
                        </a:spcBef>
                      </a:pP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Ең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көп</a:t>
                      </a:r>
                      <a:r>
                        <a:rPr lang="" altLang="en-US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тараған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мағынасы</a:t>
                      </a:r>
                      <a:endParaRPr lang="en-US" altLang="en-US" sz="26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2336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ysDash"/>
                    </a:lnT>
                    <a:lnB w="12700">
                      <a:solidFill>
                        <a:srgbClr val="6C6C6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2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lang="" sz="2600" spc="-10" dirty="0">
                          <a:latin typeface="Trebuchet MS" panose="020B0603020202020204"/>
                          <a:cs typeface="Trebuchet MS" panose="020B0603020202020204"/>
                        </a:rPr>
                        <a:t>Тқмен</a:t>
                      </a:r>
                      <a:endParaRPr lang="" sz="2600" spc="-10" dirty="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ysDash"/>
                    </a:lnT>
                    <a:lnB w="12700">
                      <a:solidFill>
                        <a:srgbClr val="6C6C6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6380" marR="229235" indent="-444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Категориялық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деректер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немесе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модальды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класс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анықтамасы</a:t>
                      </a:r>
                      <a:r>
                        <a:rPr lang="en-US" altLang="ru-RU" sz="260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lang="en-US" altLang="en-US" sz="2600">
                          <a:latin typeface="Trebuchet MS" panose="020B0603020202020204"/>
                          <a:cs typeface="Trebuchet MS" panose="020B0603020202020204"/>
                        </a:rPr>
                        <a:t>үшін</a:t>
                      </a:r>
                      <a:endParaRPr lang="en-US" altLang="en-US" sz="26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6C6C6C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ysDash"/>
                    </a:lnT>
                    <a:lnB w="12700">
                      <a:solidFill>
                        <a:srgbClr val="6C6C6C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620" y="888365"/>
            <a:ext cx="11065510" cy="1089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75" dirty="0"/>
              <a:t>Pandas</a:t>
            </a:r>
            <a:r>
              <a:rPr lang="" spc="-75" dirty="0"/>
              <a:t>-пен жұмыс</a:t>
            </a:r>
            <a:endParaRPr lang="" spc="-75" dirty="0"/>
          </a:p>
        </p:txBody>
      </p:sp>
      <p:sp>
        <p:nvSpPr>
          <p:cNvPr id="3" name="object 3"/>
          <p:cNvSpPr txBox="1"/>
          <p:nvPr/>
        </p:nvSpPr>
        <p:spPr>
          <a:xfrm>
            <a:off x="1019021" y="1977847"/>
            <a:ext cx="17706975" cy="671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en-US" sz="4500" b="1" spc="-10" dirty="0">
                <a:latin typeface="Arial" panose="020B0604020202020204"/>
                <a:cs typeface="Arial" panose="020B0604020202020204"/>
              </a:rPr>
              <a:t>Кітапхананы</a:t>
            </a:r>
            <a:r>
              <a:rPr lang="en-US" altLang="ru-RU" sz="450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en-US" sz="4500" b="1" spc="-10" dirty="0">
                <a:latin typeface="Arial" panose="020B0604020202020204"/>
                <a:cs typeface="Arial" panose="020B0604020202020204"/>
              </a:rPr>
              <a:t>импорттау</a:t>
            </a:r>
            <a:r>
              <a:rPr lang="en-US" altLang="ru-RU" sz="450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en-US" sz="4500" b="1" spc="-10" dirty="0">
                <a:latin typeface="Arial" panose="020B0604020202020204"/>
                <a:cs typeface="Arial" panose="020B0604020202020204"/>
              </a:rPr>
              <a:t>және</a:t>
            </a:r>
            <a:r>
              <a:rPr lang="en-US" altLang="ru-RU" sz="450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en-US" sz="4500" b="1" spc="-10" dirty="0">
                <a:latin typeface="Arial" panose="020B0604020202020204"/>
                <a:cs typeface="Arial" panose="020B0604020202020204"/>
              </a:rPr>
              <a:t>деректерді</a:t>
            </a:r>
            <a:r>
              <a:rPr lang="en-US" altLang="ru-RU" sz="450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en-US" sz="4500" b="1" spc="-10" dirty="0">
                <a:latin typeface="Arial" panose="020B0604020202020204"/>
                <a:cs typeface="Arial" panose="020B0604020202020204"/>
              </a:rPr>
              <a:t>жасау</a:t>
            </a:r>
            <a:endParaRPr sz="4500">
              <a:latin typeface="Arial" panose="020B0604020202020204"/>
              <a:cs typeface="Arial" panose="020B0604020202020204"/>
            </a:endParaRPr>
          </a:p>
          <a:p>
            <a:pPr marL="518160" marR="11459210">
              <a:lnSpc>
                <a:spcPct val="166000"/>
              </a:lnSpc>
              <a:spcBef>
                <a:spcPts val="3430"/>
              </a:spcBef>
            </a:pPr>
            <a:r>
              <a:rPr sz="3950" dirty="0">
                <a:latin typeface="Courier New" panose="02070309020205020404"/>
                <a:cs typeface="Courier New" panose="02070309020205020404"/>
              </a:rPr>
              <a:t>import</a:t>
            </a:r>
            <a:r>
              <a:rPr sz="3950" spc="-120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pandas</a:t>
            </a:r>
            <a:r>
              <a:rPr sz="3950" spc="-12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as</a:t>
            </a:r>
            <a:r>
              <a:rPr sz="3950" spc="-114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950" spc="-2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pd 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import</a:t>
            </a:r>
            <a:r>
              <a:rPr sz="3950" spc="-110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numpy</a:t>
            </a:r>
            <a:r>
              <a:rPr sz="3950" spc="-1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as</a:t>
            </a:r>
            <a:r>
              <a:rPr sz="3950" spc="-110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950" spc="-2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np</a:t>
            </a:r>
            <a:endParaRPr sz="3950">
              <a:latin typeface="Courier New" panose="02070309020205020404"/>
              <a:cs typeface="Courier New" panose="02070309020205020404"/>
            </a:endParaRPr>
          </a:p>
          <a:p>
            <a:pPr marL="518160">
              <a:lnSpc>
                <a:spcPct val="100000"/>
              </a:lnSpc>
              <a:spcBef>
                <a:spcPts val="3410"/>
              </a:spcBef>
            </a:pPr>
            <a:r>
              <a:rPr sz="395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#</a:t>
            </a:r>
            <a:r>
              <a:rPr sz="3950" spc="-15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Создадим</a:t>
            </a:r>
            <a:r>
              <a:rPr sz="3950" spc="-14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DataFrame</a:t>
            </a:r>
            <a:r>
              <a:rPr sz="3950" spc="-125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с</a:t>
            </a:r>
            <a:r>
              <a:rPr sz="3950" spc="-14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примерными</a:t>
            </a:r>
            <a:r>
              <a:rPr sz="3950" spc="-135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spc="-1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данными</a:t>
            </a:r>
            <a:endParaRPr sz="3950">
              <a:latin typeface="Courier New" panose="02070309020205020404"/>
              <a:cs typeface="Courier New" panose="02070309020205020404"/>
            </a:endParaRPr>
          </a:p>
          <a:p>
            <a:pPr marL="518160">
              <a:lnSpc>
                <a:spcPts val="4530"/>
              </a:lnSpc>
              <a:spcBef>
                <a:spcPts val="2990"/>
              </a:spcBef>
              <a:tabLst>
                <a:tab pos="17392650" algn="l"/>
              </a:tabLst>
            </a:pP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data</a:t>
            </a:r>
            <a:r>
              <a:rPr sz="3950" spc="-9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=</a:t>
            </a:r>
            <a:r>
              <a:rPr sz="3950" spc="-100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{'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Значения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':</a:t>
            </a:r>
            <a:r>
              <a:rPr sz="3950" spc="-80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[10,</a:t>
            </a:r>
            <a:r>
              <a:rPr sz="3950" spc="-9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15,</a:t>
            </a:r>
            <a:r>
              <a:rPr sz="3950" spc="-9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20,</a:t>
            </a:r>
            <a:r>
              <a:rPr sz="3950" spc="-8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25,</a:t>
            </a:r>
            <a:r>
              <a:rPr sz="3950" spc="-10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30,</a:t>
            </a:r>
            <a:r>
              <a:rPr sz="3950" spc="-9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35,</a:t>
            </a:r>
            <a:r>
              <a:rPr sz="3950" spc="-9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40,</a:t>
            </a:r>
            <a:r>
              <a:rPr sz="3950" spc="-9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spc="-2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100]</a:t>
            </a:r>
            <a:r>
              <a:rPr sz="3950" spc="-20" dirty="0">
                <a:latin typeface="Courier New" panose="02070309020205020404"/>
                <a:cs typeface="Courier New" panose="02070309020205020404"/>
              </a:rPr>
              <a:t>}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	</a:t>
            </a:r>
            <a:r>
              <a:rPr sz="3950" spc="-50" dirty="0">
                <a:latin typeface="Courier New" panose="02070309020205020404"/>
                <a:cs typeface="Courier New" panose="02070309020205020404"/>
              </a:rPr>
              <a:t>#</a:t>
            </a:r>
            <a:endParaRPr sz="3950">
              <a:latin typeface="Courier New" panose="02070309020205020404"/>
              <a:cs typeface="Courier New" panose="02070309020205020404"/>
            </a:endParaRPr>
          </a:p>
          <a:p>
            <a:pPr marL="518160">
              <a:lnSpc>
                <a:spcPts val="4530"/>
              </a:lnSpc>
            </a:pPr>
            <a:r>
              <a:rPr sz="3950" dirty="0">
                <a:latin typeface="Courier New" panose="02070309020205020404"/>
                <a:cs typeface="Courier New" panose="02070309020205020404"/>
              </a:rPr>
              <a:t>100</a:t>
            </a:r>
            <a:r>
              <a:rPr sz="3950" spc="-55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-</a:t>
            </a:r>
            <a:r>
              <a:rPr sz="3950" spc="-40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950" spc="-10" dirty="0">
                <a:latin typeface="Courier New" panose="02070309020205020404"/>
                <a:cs typeface="Courier New" panose="02070309020205020404"/>
              </a:rPr>
              <a:t>выброс</a:t>
            </a:r>
            <a:endParaRPr sz="3950">
              <a:latin typeface="Courier New" panose="02070309020205020404"/>
              <a:cs typeface="Courier New" panose="02070309020205020404"/>
            </a:endParaRPr>
          </a:p>
          <a:p>
            <a:pPr marL="518160">
              <a:lnSpc>
                <a:spcPct val="100000"/>
              </a:lnSpc>
              <a:spcBef>
                <a:spcPts val="2795"/>
              </a:spcBef>
            </a:pP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df</a:t>
            </a:r>
            <a:r>
              <a:rPr sz="3950" spc="-3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=</a:t>
            </a:r>
            <a:r>
              <a:rPr sz="3950" spc="-30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950" spc="-10" dirty="0">
                <a:latin typeface="Courier New" panose="02070309020205020404"/>
                <a:cs typeface="Courier New" panose="02070309020205020404"/>
              </a:rPr>
              <a:t>pd.DataFrame(</a:t>
            </a:r>
            <a:r>
              <a:rPr sz="395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data</a:t>
            </a:r>
            <a:r>
              <a:rPr sz="3950" spc="-10" dirty="0">
                <a:latin typeface="Courier New" panose="02070309020205020404"/>
                <a:cs typeface="Courier New" panose="02070309020205020404"/>
              </a:rPr>
              <a:t>)</a:t>
            </a:r>
            <a:endParaRPr sz="3950">
              <a:latin typeface="Courier New" panose="02070309020205020404"/>
              <a:cs typeface="Courier New" panose="020703090202050204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620" y="888365"/>
            <a:ext cx="12867005" cy="1089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75" dirty="0">
                <a:sym typeface="+mn-ea"/>
              </a:rPr>
              <a:t>Pandas</a:t>
            </a:r>
            <a:r>
              <a:rPr lang="en-US" spc="-75" dirty="0">
                <a:sym typeface="+mn-ea"/>
              </a:rPr>
              <a:t>-пен жұмыс</a:t>
            </a:r>
            <a:endParaRPr spc="-75" dirty="0"/>
          </a:p>
        </p:txBody>
      </p:sp>
      <p:sp>
        <p:nvSpPr>
          <p:cNvPr id="3" name="object 3"/>
          <p:cNvSpPr txBox="1"/>
          <p:nvPr/>
        </p:nvSpPr>
        <p:spPr>
          <a:xfrm>
            <a:off x="1019021" y="1977847"/>
            <a:ext cx="12084685" cy="8347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" altLang="" sz="4500" b="1" dirty="0">
                <a:latin typeface="Arial" panose="020B0604020202020204"/>
                <a:cs typeface="Arial" panose="020B0604020202020204"/>
              </a:rPr>
              <a:t>Арифметикалық орта</a:t>
            </a:r>
            <a:r>
              <a:rPr sz="4500" b="1" dirty="0">
                <a:latin typeface="Arial" panose="020B0604020202020204"/>
                <a:cs typeface="Arial" panose="020B0604020202020204"/>
              </a:rPr>
              <a:t>,</a:t>
            </a:r>
            <a:r>
              <a:rPr sz="4500" b="1" spc="380" dirty="0">
                <a:latin typeface="Arial" panose="020B0604020202020204"/>
                <a:cs typeface="Arial" panose="020B0604020202020204"/>
              </a:rPr>
              <a:t> </a:t>
            </a:r>
            <a:r>
              <a:rPr sz="4500" b="1" dirty="0">
                <a:latin typeface="Arial" panose="020B0604020202020204"/>
                <a:cs typeface="Arial" panose="020B0604020202020204"/>
              </a:rPr>
              <a:t>медиана,</a:t>
            </a:r>
            <a:r>
              <a:rPr sz="4500" b="1" spc="390" dirty="0">
                <a:latin typeface="Arial" panose="020B0604020202020204"/>
                <a:cs typeface="Arial" panose="020B0604020202020204"/>
              </a:rPr>
              <a:t> </a:t>
            </a:r>
            <a:r>
              <a:rPr sz="4500" b="1" spc="-20" dirty="0">
                <a:latin typeface="Arial" panose="020B0604020202020204"/>
                <a:cs typeface="Arial" panose="020B0604020202020204"/>
              </a:rPr>
              <a:t>мода</a:t>
            </a:r>
            <a:endParaRPr sz="4500">
              <a:latin typeface="Arial" panose="020B0604020202020204"/>
              <a:cs typeface="Arial" panose="020B0604020202020204"/>
            </a:endParaRPr>
          </a:p>
          <a:p>
            <a:pPr marL="408305" marR="3766185">
              <a:lnSpc>
                <a:spcPct val="168000"/>
              </a:lnSpc>
              <a:spcBef>
                <a:spcPts val="4260"/>
              </a:spcBef>
            </a:pPr>
            <a:r>
              <a:rPr sz="305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#</a:t>
            </a:r>
            <a:r>
              <a:rPr sz="3050" spc="-25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05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Среднее</a:t>
            </a:r>
            <a:r>
              <a:rPr sz="3050" spc="-15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050" spc="-1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арифметическое </a:t>
            </a:r>
            <a:r>
              <a:rPr sz="30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mean_value</a:t>
            </a:r>
            <a:r>
              <a:rPr sz="3050" spc="-2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050" dirty="0">
                <a:latin typeface="Courier New" panose="02070309020205020404"/>
                <a:cs typeface="Courier New" panose="02070309020205020404"/>
              </a:rPr>
              <a:t>=</a:t>
            </a:r>
            <a:r>
              <a:rPr sz="3050" spc="-20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050" spc="-10" dirty="0">
                <a:latin typeface="Courier New" panose="02070309020205020404"/>
                <a:cs typeface="Courier New" panose="02070309020205020404"/>
              </a:rPr>
              <a:t>df['</a:t>
            </a:r>
            <a:r>
              <a:rPr sz="305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Значения</a:t>
            </a:r>
            <a:r>
              <a:rPr sz="3050" spc="-10" dirty="0">
                <a:latin typeface="Courier New" panose="02070309020205020404"/>
                <a:cs typeface="Courier New" panose="02070309020205020404"/>
              </a:rPr>
              <a:t>'].mean() </a:t>
            </a:r>
            <a:r>
              <a:rPr sz="305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#</a:t>
            </a:r>
            <a:r>
              <a:rPr sz="3050" spc="-5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050" spc="-1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Медиана</a:t>
            </a:r>
            <a:endParaRPr sz="3050">
              <a:latin typeface="Courier New" panose="02070309020205020404"/>
              <a:cs typeface="Courier New" panose="02070309020205020404"/>
            </a:endParaRPr>
          </a:p>
          <a:p>
            <a:pPr marL="408305" marR="2773680">
              <a:lnSpc>
                <a:spcPct val="168000"/>
              </a:lnSpc>
              <a:spcBef>
                <a:spcPts val="10"/>
              </a:spcBef>
            </a:pPr>
            <a:r>
              <a:rPr sz="30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median_value</a:t>
            </a:r>
            <a:r>
              <a:rPr sz="3050" spc="-3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050" dirty="0">
                <a:latin typeface="Courier New" panose="02070309020205020404"/>
                <a:cs typeface="Courier New" panose="02070309020205020404"/>
              </a:rPr>
              <a:t>=</a:t>
            </a:r>
            <a:r>
              <a:rPr sz="3050" spc="-25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050" spc="-10" dirty="0">
                <a:latin typeface="Courier New" panose="02070309020205020404"/>
                <a:cs typeface="Courier New" panose="02070309020205020404"/>
              </a:rPr>
              <a:t>df['</a:t>
            </a:r>
            <a:r>
              <a:rPr sz="305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Значения</a:t>
            </a:r>
            <a:r>
              <a:rPr sz="3050" spc="-10" dirty="0">
                <a:latin typeface="Courier New" panose="02070309020205020404"/>
                <a:cs typeface="Courier New" panose="02070309020205020404"/>
              </a:rPr>
              <a:t>'].median() </a:t>
            </a:r>
            <a:r>
              <a:rPr sz="305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#</a:t>
            </a:r>
            <a:r>
              <a:rPr sz="3050" spc="8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05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Мода</a:t>
            </a:r>
            <a:r>
              <a:rPr sz="3050" spc="105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05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(может</a:t>
            </a:r>
            <a:r>
              <a:rPr sz="3050" spc="95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05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быть</a:t>
            </a:r>
            <a:r>
              <a:rPr sz="3050" spc="10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05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несколько</a:t>
            </a:r>
            <a:r>
              <a:rPr sz="3050" spc="105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050" spc="-1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значений)</a:t>
            </a:r>
            <a:endParaRPr sz="3050">
              <a:latin typeface="Courier New" panose="02070309020205020404"/>
              <a:cs typeface="Courier New" panose="02070309020205020404"/>
            </a:endParaRPr>
          </a:p>
          <a:p>
            <a:pPr marL="408305" marR="2139950">
              <a:lnSpc>
                <a:spcPct val="168000"/>
              </a:lnSpc>
              <a:spcBef>
                <a:spcPts val="20"/>
              </a:spcBef>
            </a:pPr>
            <a:r>
              <a:rPr sz="30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mode_value</a:t>
            </a:r>
            <a:r>
              <a:rPr sz="3050" spc="-2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050" dirty="0">
                <a:latin typeface="Courier New" panose="02070309020205020404"/>
                <a:cs typeface="Courier New" panose="02070309020205020404"/>
              </a:rPr>
              <a:t>=</a:t>
            </a:r>
            <a:r>
              <a:rPr sz="3050" spc="-20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050" spc="-10" dirty="0">
                <a:latin typeface="Courier New" panose="02070309020205020404"/>
                <a:cs typeface="Courier New" panose="02070309020205020404"/>
              </a:rPr>
              <a:t>df['</a:t>
            </a:r>
            <a:r>
              <a:rPr sz="305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Значения</a:t>
            </a:r>
            <a:r>
              <a:rPr sz="3050" spc="-10" dirty="0">
                <a:latin typeface="Courier New" panose="02070309020205020404"/>
                <a:cs typeface="Courier New" panose="02070309020205020404"/>
              </a:rPr>
              <a:t>'].mode().values </a:t>
            </a:r>
            <a:r>
              <a:rPr sz="3050" dirty="0">
                <a:latin typeface="Courier New" panose="02070309020205020404"/>
                <a:cs typeface="Courier New" panose="02070309020205020404"/>
              </a:rPr>
              <a:t>print(f"</a:t>
            </a:r>
            <a:r>
              <a:rPr sz="30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Среднее:</a:t>
            </a:r>
            <a:r>
              <a:rPr sz="3050" spc="-5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050" spc="-10" dirty="0">
                <a:latin typeface="Courier New" panose="02070309020205020404"/>
                <a:cs typeface="Courier New" panose="02070309020205020404"/>
              </a:rPr>
              <a:t>{</a:t>
            </a:r>
            <a:r>
              <a:rPr sz="305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mean_value</a:t>
            </a:r>
            <a:r>
              <a:rPr sz="3050" spc="-10" dirty="0">
                <a:latin typeface="Courier New" panose="02070309020205020404"/>
                <a:cs typeface="Courier New" panose="02070309020205020404"/>
              </a:rPr>
              <a:t>}") </a:t>
            </a:r>
            <a:r>
              <a:rPr sz="3050" dirty="0">
                <a:latin typeface="Courier New" panose="02070309020205020404"/>
                <a:cs typeface="Courier New" panose="02070309020205020404"/>
              </a:rPr>
              <a:t>print(f"</a:t>
            </a:r>
            <a:r>
              <a:rPr sz="30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Медиана:</a:t>
            </a:r>
            <a:r>
              <a:rPr sz="3050" spc="-6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050" spc="-10" dirty="0">
                <a:latin typeface="Courier New" panose="02070309020205020404"/>
                <a:cs typeface="Courier New" panose="02070309020205020404"/>
              </a:rPr>
              <a:t>{</a:t>
            </a:r>
            <a:r>
              <a:rPr sz="305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median_value</a:t>
            </a:r>
            <a:r>
              <a:rPr sz="3050" spc="-10" dirty="0">
                <a:latin typeface="Courier New" panose="02070309020205020404"/>
                <a:cs typeface="Courier New" panose="02070309020205020404"/>
              </a:rPr>
              <a:t>}") </a:t>
            </a:r>
            <a:r>
              <a:rPr sz="3050" dirty="0">
                <a:latin typeface="Courier New" panose="02070309020205020404"/>
                <a:cs typeface="Courier New" panose="02070309020205020404"/>
              </a:rPr>
              <a:t>print(f"</a:t>
            </a:r>
            <a:r>
              <a:rPr sz="30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Мода</a:t>
            </a:r>
            <a:r>
              <a:rPr sz="3050" dirty="0">
                <a:latin typeface="Courier New" panose="02070309020205020404"/>
                <a:cs typeface="Courier New" panose="02070309020205020404"/>
              </a:rPr>
              <a:t>:</a:t>
            </a:r>
            <a:r>
              <a:rPr sz="3050" spc="-45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050" spc="-10" dirty="0">
                <a:latin typeface="Courier New" panose="02070309020205020404"/>
                <a:cs typeface="Courier New" panose="02070309020205020404"/>
              </a:rPr>
              <a:t>{</a:t>
            </a:r>
            <a:r>
              <a:rPr sz="305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mode_value</a:t>
            </a:r>
            <a:r>
              <a:rPr sz="3050" spc="-10" dirty="0">
                <a:latin typeface="Courier New" panose="02070309020205020404"/>
                <a:cs typeface="Courier New" panose="02070309020205020404"/>
              </a:rPr>
              <a:t>}")</a:t>
            </a:r>
            <a:endParaRPr sz="3050">
              <a:latin typeface="Courier New" panose="02070309020205020404"/>
              <a:cs typeface="Courier New" panose="020703090202050204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620" y="888365"/>
            <a:ext cx="18503900" cy="2165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en-US" spc="-35" dirty="0"/>
              <a:t>Ортаны</a:t>
            </a:r>
            <a:r>
              <a:rPr lang="en-US" altLang="ru-RU" spc="-35" dirty="0"/>
              <a:t>, </a:t>
            </a:r>
            <a:r>
              <a:rPr lang="en-US" altLang="en-US" spc="-35" dirty="0"/>
              <a:t>медиананы</a:t>
            </a:r>
            <a:r>
              <a:rPr lang="en-US" altLang="ru-RU" spc="-35" dirty="0"/>
              <a:t> </a:t>
            </a:r>
            <a:r>
              <a:rPr lang="en-US" altLang="en-US" spc="-35" dirty="0"/>
              <a:t>және</a:t>
            </a:r>
            <a:r>
              <a:rPr lang="en-US" altLang="ru-RU" spc="-35" dirty="0"/>
              <a:t> </a:t>
            </a:r>
            <a:r>
              <a:rPr lang="" altLang="en-US" spc="-35" dirty="0"/>
              <a:t>моданы</a:t>
            </a:r>
            <a:r>
              <a:rPr lang="en-US" altLang="ru-RU" spc="-35" dirty="0"/>
              <a:t> </a:t>
            </a:r>
            <a:r>
              <a:rPr lang="en-US" altLang="en-US" spc="-35" dirty="0"/>
              <a:t>салыстыру</a:t>
            </a:r>
            <a:endParaRPr lang="en-US" altLang="en-US" spc="-35" dirty="0"/>
          </a:p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916481" y="4497337"/>
            <a:ext cx="14287646" cy="434138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620" y="888365"/>
            <a:ext cx="17360900" cy="1089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en-US" spc="-90" dirty="0"/>
              <a:t>Орталық</a:t>
            </a:r>
            <a:r>
              <a:rPr lang="en-US" altLang="ru-RU" spc="-90" dirty="0"/>
              <a:t> </a:t>
            </a:r>
            <a:r>
              <a:rPr lang="en-US" altLang="en-US" spc="-90" dirty="0"/>
              <a:t>тенденция</a:t>
            </a:r>
            <a:r>
              <a:rPr lang="en-US" altLang="ru-RU" spc="-90" dirty="0"/>
              <a:t> </a:t>
            </a:r>
            <a:r>
              <a:rPr lang="en-US" altLang="en-US" spc="-90" dirty="0"/>
              <a:t>көрсеткіштері</a:t>
            </a:r>
            <a:endParaRPr lang="en-US" altLang="en-US" spc="-90" dirty="0"/>
          </a:p>
        </p:txBody>
      </p:sp>
      <p:sp>
        <p:nvSpPr>
          <p:cNvPr id="3" name="object 3"/>
          <p:cNvSpPr txBox="1"/>
          <p:nvPr/>
        </p:nvSpPr>
        <p:spPr>
          <a:xfrm>
            <a:off x="1023593" y="2371511"/>
            <a:ext cx="17604105" cy="4585970"/>
          </a:xfrm>
          <a:prstGeom prst="rect">
            <a:avLst/>
          </a:prstGeom>
        </p:spPr>
        <p:txBody>
          <a:bodyPr vert="horz" wrap="square" lIns="0" tIns="191135" rIns="0" bIns="0" rtlCol="0">
            <a:spAutoFit/>
          </a:bodyPr>
          <a:lstStyle/>
          <a:p>
            <a:pPr marL="498475" indent="-485775">
              <a:lnSpc>
                <a:spcPct val="100000"/>
              </a:lnSpc>
              <a:spcBef>
                <a:spcPts val="1505"/>
              </a:spcBef>
              <a:buSzPct val="124000"/>
              <a:buChar char="•"/>
              <a:tabLst>
                <a:tab pos="498475" algn="l"/>
              </a:tabLst>
            </a:pP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Олар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деректердің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қай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мәндердің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айналасында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шоғырланғанын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көрсетеді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.</a:t>
            </a:r>
            <a:r>
              <a:rPr sz="380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3800">
              <a:latin typeface="Trebuchet MS" panose="020B0603020202020204"/>
              <a:cs typeface="Trebuchet MS" panose="020B0603020202020204"/>
            </a:endParaRPr>
          </a:p>
          <a:p>
            <a:pPr marL="1000125" lvl="1" indent="-486410">
              <a:lnSpc>
                <a:spcPct val="100000"/>
              </a:lnSpc>
              <a:spcBef>
                <a:spcPts val="2640"/>
              </a:spcBef>
              <a:buSzPct val="124000"/>
              <a:buFont typeface="Trebuchet MS" panose="020B0603020202020204"/>
              <a:buChar char="•"/>
              <a:tabLst>
                <a:tab pos="1000125" algn="l"/>
              </a:tabLst>
            </a:pPr>
            <a:r>
              <a:rPr lang="" altLang="" sz="3800" b="1" spc="330" dirty="0">
                <a:latin typeface="Arial" panose="020B0604020202020204"/>
                <a:cs typeface="Arial" panose="020B0604020202020204"/>
              </a:rPr>
              <a:t>Арифметикалық орта</a:t>
            </a:r>
            <a:r>
              <a:rPr sz="3800" b="1" spc="330" dirty="0">
                <a:latin typeface="Arial" panose="020B0604020202020204"/>
                <a:cs typeface="Arial" panose="020B0604020202020204"/>
              </a:rPr>
              <a:t> </a:t>
            </a:r>
            <a:r>
              <a:rPr sz="3800" b="1" dirty="0">
                <a:latin typeface="Arial" panose="020B0604020202020204"/>
                <a:cs typeface="Arial" panose="020B0604020202020204"/>
              </a:rPr>
              <a:t>(Mean)</a:t>
            </a:r>
            <a:r>
              <a:rPr sz="3800" b="1" spc="325" dirty="0">
                <a:latin typeface="Arial" panose="020B0604020202020204"/>
                <a:cs typeface="Arial" panose="020B0604020202020204"/>
              </a:rPr>
              <a:t> </a:t>
            </a:r>
            <a:r>
              <a:rPr sz="380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lang="" altLang="" sz="38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" altLang="en-US" sz="3800" spc="-10" dirty="0">
                <a:latin typeface="Trebuchet MS" panose="020B0603020202020204"/>
                <a:cs typeface="Trebuchet MS" panose="020B0603020202020204"/>
              </a:rPr>
              <a:t>«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типтік</a:t>
            </a:r>
            <a:r>
              <a:rPr lang="" altLang="en-US" sz="3800" spc="-10" dirty="0">
                <a:latin typeface="Trebuchet MS" panose="020B0603020202020204"/>
                <a:cs typeface="Trebuchet MS" panose="020B0603020202020204"/>
              </a:rPr>
              <a:t>»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мәнді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көрсетеді</a:t>
            </a:r>
            <a:r>
              <a:rPr sz="380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3800">
              <a:latin typeface="Trebuchet MS" panose="020B0603020202020204"/>
              <a:cs typeface="Trebuchet MS" panose="020B0603020202020204"/>
            </a:endParaRPr>
          </a:p>
          <a:p>
            <a:pPr marL="1000125" marR="5080" lvl="1" indent="-486410">
              <a:lnSpc>
                <a:spcPts val="3660"/>
              </a:lnSpc>
              <a:spcBef>
                <a:spcPts val="3655"/>
              </a:spcBef>
              <a:buSzPct val="124000"/>
              <a:buFont typeface="Trebuchet MS" panose="020B0603020202020204"/>
              <a:buChar char="•"/>
              <a:tabLst>
                <a:tab pos="1000760" algn="l"/>
              </a:tabLst>
            </a:pPr>
            <a:r>
              <a:rPr sz="3800" b="1" spc="90" dirty="0">
                <a:latin typeface="Arial" panose="020B0604020202020204"/>
                <a:cs typeface="Arial" panose="020B0604020202020204"/>
              </a:rPr>
              <a:t>Медиана</a:t>
            </a:r>
            <a:r>
              <a:rPr sz="3800" b="1" spc="-135" dirty="0">
                <a:latin typeface="Arial" panose="020B0604020202020204"/>
                <a:cs typeface="Arial" panose="020B0604020202020204"/>
              </a:rPr>
              <a:t> </a:t>
            </a:r>
            <a:r>
              <a:rPr sz="3800" b="1" spc="70" dirty="0">
                <a:latin typeface="Arial" panose="020B0604020202020204"/>
                <a:cs typeface="Arial" panose="020B0604020202020204"/>
              </a:rPr>
              <a:t>(Median)</a:t>
            </a:r>
            <a:r>
              <a:rPr sz="3800" b="1" spc="-130" dirty="0">
                <a:latin typeface="Arial" panose="020B0604020202020204"/>
                <a:cs typeface="Arial" panose="020B0604020202020204"/>
              </a:rPr>
              <a:t> </a:t>
            </a:r>
            <a:r>
              <a:rPr sz="3800" spc="55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800" spc="-2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60" dirty="0">
                <a:latin typeface="Trebuchet MS" panose="020B0603020202020204"/>
                <a:cs typeface="Trebuchet MS" panose="020B0603020202020204"/>
              </a:rPr>
              <a:t>шектен</a:t>
            </a:r>
            <a:r>
              <a:rPr lang="en-US" altLang="ru-RU" sz="3800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60" dirty="0">
                <a:latin typeface="Trebuchet MS" panose="020B0603020202020204"/>
                <a:cs typeface="Trebuchet MS" panose="020B0603020202020204"/>
              </a:rPr>
              <a:t>тыс</a:t>
            </a:r>
            <a:r>
              <a:rPr lang="en-US" altLang="ru-RU" sz="3800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60" dirty="0">
                <a:latin typeface="Trebuchet MS" panose="020B0603020202020204"/>
                <a:cs typeface="Trebuchet MS" panose="020B0603020202020204"/>
              </a:rPr>
              <a:t>мәндер</a:t>
            </a:r>
            <a:r>
              <a:rPr lang="en-US" altLang="ru-RU" sz="3800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60" dirty="0">
                <a:latin typeface="Trebuchet MS" panose="020B0603020202020204"/>
                <a:cs typeface="Trebuchet MS" panose="020B0603020202020204"/>
              </a:rPr>
              <a:t>болған</a:t>
            </a:r>
            <a:r>
              <a:rPr lang="en-US" altLang="ru-RU" sz="3800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60" dirty="0">
                <a:latin typeface="Trebuchet MS" panose="020B0603020202020204"/>
                <a:cs typeface="Trebuchet MS" panose="020B0603020202020204"/>
              </a:rPr>
              <a:t>кезде</a:t>
            </a:r>
            <a:r>
              <a:rPr lang="en-US" altLang="ru-RU" sz="3800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60" dirty="0">
                <a:latin typeface="Trebuchet MS" panose="020B0603020202020204"/>
                <a:cs typeface="Trebuchet MS" panose="020B0603020202020204"/>
              </a:rPr>
              <a:t>пайдалы</a:t>
            </a:r>
            <a:r>
              <a:rPr lang="en-US" altLang="ru-RU" sz="3800" spc="60" dirty="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800" spc="60" dirty="0">
                <a:latin typeface="Trebuchet MS" panose="020B0603020202020204"/>
                <a:cs typeface="Trebuchet MS" panose="020B0603020202020204"/>
              </a:rPr>
              <a:t>өйткені</a:t>
            </a:r>
            <a:r>
              <a:rPr lang="en-US" altLang="ru-RU" sz="3800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60" dirty="0">
                <a:latin typeface="Trebuchet MS" panose="020B0603020202020204"/>
                <a:cs typeface="Trebuchet MS" panose="020B0603020202020204"/>
              </a:rPr>
              <a:t>ол</a:t>
            </a:r>
            <a:r>
              <a:rPr lang="en-US" altLang="ru-RU" sz="3800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60" dirty="0">
                <a:latin typeface="Trebuchet MS" panose="020B0603020202020204"/>
                <a:cs typeface="Trebuchet MS" panose="020B0603020202020204"/>
              </a:rPr>
              <a:t>экстремалды</a:t>
            </a:r>
            <a:r>
              <a:rPr lang="en-US" altLang="ru-RU" sz="3800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60" dirty="0">
                <a:latin typeface="Trebuchet MS" panose="020B0603020202020204"/>
                <a:cs typeface="Trebuchet MS" panose="020B0603020202020204"/>
              </a:rPr>
              <a:t>мәндерге</a:t>
            </a:r>
            <a:r>
              <a:rPr lang="en-US" altLang="ru-RU" sz="3800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60" dirty="0">
                <a:latin typeface="Trebuchet MS" panose="020B0603020202020204"/>
                <a:cs typeface="Trebuchet MS" panose="020B0603020202020204"/>
              </a:rPr>
              <a:t>тәуелді</a:t>
            </a:r>
            <a:r>
              <a:rPr lang="en-US" altLang="ru-RU" sz="3800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60" dirty="0">
                <a:latin typeface="Trebuchet MS" panose="020B0603020202020204"/>
                <a:cs typeface="Trebuchet MS" panose="020B0603020202020204"/>
              </a:rPr>
              <a:t>емес</a:t>
            </a:r>
            <a:r>
              <a:rPr sz="3800" spc="60" dirty="0">
                <a:latin typeface="Trebuchet MS" panose="020B0603020202020204"/>
                <a:cs typeface="Trebuchet MS" panose="020B0603020202020204"/>
              </a:rPr>
              <a:t>.</a:t>
            </a:r>
            <a:endParaRPr sz="3800">
              <a:latin typeface="Trebuchet MS" panose="020B0603020202020204"/>
              <a:cs typeface="Trebuchet MS" panose="020B0603020202020204"/>
            </a:endParaRPr>
          </a:p>
          <a:p>
            <a:pPr marL="1000125" marR="1285240" lvl="1" indent="-486410">
              <a:lnSpc>
                <a:spcPts val="3660"/>
              </a:lnSpc>
              <a:spcBef>
                <a:spcPts val="4215"/>
              </a:spcBef>
              <a:buSzPct val="124000"/>
              <a:buFont typeface="Trebuchet MS" panose="020B0603020202020204"/>
              <a:buChar char="•"/>
              <a:tabLst>
                <a:tab pos="1000760" algn="l"/>
              </a:tabLst>
            </a:pPr>
            <a:r>
              <a:rPr sz="3800" b="1" spc="100" dirty="0">
                <a:latin typeface="Arial" panose="020B0604020202020204"/>
                <a:cs typeface="Arial" panose="020B0604020202020204"/>
              </a:rPr>
              <a:t>Мода</a:t>
            </a:r>
            <a:r>
              <a:rPr sz="3800" b="1" spc="-200" dirty="0">
                <a:latin typeface="Arial" panose="020B0604020202020204"/>
                <a:cs typeface="Arial" panose="020B0604020202020204"/>
              </a:rPr>
              <a:t> </a:t>
            </a:r>
            <a:r>
              <a:rPr sz="3800" b="1" spc="80" dirty="0">
                <a:latin typeface="Arial" panose="020B0604020202020204"/>
                <a:cs typeface="Arial" panose="020B0604020202020204"/>
              </a:rPr>
              <a:t>(Mode)</a:t>
            </a:r>
            <a:r>
              <a:rPr sz="3800" b="1" spc="-195" dirty="0">
                <a:latin typeface="Arial" panose="020B0604020202020204"/>
                <a:cs typeface="Arial" panose="020B0604020202020204"/>
              </a:rPr>
              <a:t> </a:t>
            </a:r>
            <a:r>
              <a:rPr sz="3800" spc="55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800" spc="-2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800" spc="65" dirty="0">
                <a:latin typeface="Trebuchet MS" panose="020B0603020202020204"/>
                <a:cs typeface="Trebuchet MS" panose="020B0603020202020204"/>
              </a:rPr>
              <a:t>.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ең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жиі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кездесетін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мән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дискретті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деректерде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маңызды</a:t>
            </a:r>
            <a:endParaRPr lang="en-US" altLang="en-US" sz="38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23593" y="7282250"/>
            <a:ext cx="234950" cy="742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700" spc="-890" dirty="0">
                <a:latin typeface="Trebuchet MS" panose="020B0603020202020204"/>
                <a:cs typeface="Trebuchet MS" panose="020B0603020202020204"/>
              </a:rPr>
              <a:t>•</a:t>
            </a:r>
            <a:endParaRPr sz="47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38045" y="7352665"/>
            <a:ext cx="8312150" cy="596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ru-RU" sz="3800" b="1" spc="-25" dirty="0">
                <a:latin typeface="Arial" panose="020B0604020202020204"/>
                <a:cs typeface="Arial" panose="020B0604020202020204"/>
              </a:rPr>
              <a:t>ML </a:t>
            </a:r>
            <a:r>
              <a:rPr lang="en-US" altLang="en-US" sz="3800" b="1" spc="-25" dirty="0">
                <a:latin typeface="Arial" panose="020B0604020202020204"/>
                <a:cs typeface="Arial" panose="020B0604020202020204"/>
              </a:rPr>
              <a:t>тіліндегі</a:t>
            </a:r>
            <a:r>
              <a:rPr lang="en-US" altLang="ru-RU" sz="3800" b="1" spc="-25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en-US" sz="3800" b="1" spc="-25" dirty="0">
                <a:latin typeface="Arial" panose="020B0604020202020204"/>
                <a:cs typeface="Arial" panose="020B0604020202020204"/>
              </a:rPr>
              <a:t>қолданба</a:t>
            </a:r>
            <a:r>
              <a:rPr sz="3800" b="1" spc="-25" dirty="0">
                <a:latin typeface="Arial" panose="020B0604020202020204"/>
                <a:cs typeface="Arial" panose="020B0604020202020204"/>
              </a:rPr>
              <a:t>:</a:t>
            </a:r>
            <a:endParaRPr sz="38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11261" y="8387122"/>
            <a:ext cx="16073755" cy="1108710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12700" marR="5080">
              <a:lnSpc>
                <a:spcPts val="3960"/>
              </a:lnSpc>
              <a:spcBef>
                <a:spcPts val="735"/>
              </a:spcBef>
            </a:pP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Деректер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балансын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тексеру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үшін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пайдаланылады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 (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мысалы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жіктеу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мәселесіндегі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сыныптар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).</a:t>
            </a:r>
            <a:endParaRPr lang="en-US" altLang="ru-RU" sz="3800">
              <a:latin typeface="Trebuchet MS" panose="020B0603020202020204"/>
              <a:cs typeface="Trebuchet MS" panose="020B0603020202020204"/>
            </a:endParaRPr>
          </a:p>
        </p:txBody>
      </p:sp>
      <p:pic>
        <p:nvPicPr>
          <p:cNvPr id="7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522691" y="7412549"/>
            <a:ext cx="492112" cy="49211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593" y="883643"/>
            <a:ext cx="6631940" cy="1089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" spc="-440" dirty="0"/>
              <a:t>Ауқым</a:t>
            </a:r>
            <a:r>
              <a:rPr spc="-440" dirty="0"/>
              <a:t> </a:t>
            </a:r>
            <a:r>
              <a:rPr spc="-20" dirty="0"/>
              <a:t>(Range)</a:t>
            </a:r>
            <a:endParaRPr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886437" y="3451899"/>
            <a:ext cx="17123410" cy="6529705"/>
          </a:xfrm>
          <a:prstGeom prst="rect">
            <a:avLst/>
          </a:prstGeom>
        </p:spPr>
        <p:txBody>
          <a:bodyPr vert="horz" wrap="square" lIns="0" tIns="135890" rIns="0" bIns="0" rtlCol="0">
            <a:spAutoFit/>
          </a:bodyPr>
          <a:lstStyle/>
          <a:p>
            <a:pPr marL="12700" marR="5080">
              <a:lnSpc>
                <a:spcPct val="79000"/>
              </a:lnSpc>
              <a:spcBef>
                <a:spcPts val="1070"/>
              </a:spcBef>
            </a:pPr>
            <a:r>
              <a:rPr lang="" altLang="en-US" sz="3900" b="1" spc="-440" dirty="0">
                <a:sym typeface="+mn-ea"/>
              </a:rPr>
              <a:t>Ауқым</a:t>
            </a:r>
            <a:r>
              <a:rPr sz="3900" b="1" spc="125" dirty="0">
                <a:latin typeface="Arial" panose="020B0604020202020204"/>
                <a:cs typeface="Arial" panose="020B0604020202020204"/>
              </a:rPr>
              <a:t> </a:t>
            </a:r>
            <a:r>
              <a:rPr sz="390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lang="en-US" altLang="en-US" sz="3900" spc="70" dirty="0">
                <a:latin typeface="Trebuchet MS" panose="020B0603020202020204"/>
                <a:cs typeface="Trebuchet MS" panose="020B0603020202020204"/>
              </a:rPr>
              <a:t>бұл</a:t>
            </a:r>
            <a:r>
              <a:rPr lang="en-US" altLang="ru-RU" sz="3900" spc="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spc="70" dirty="0">
                <a:latin typeface="Trebuchet MS" panose="020B0603020202020204"/>
                <a:cs typeface="Trebuchet MS" panose="020B0603020202020204"/>
              </a:rPr>
              <a:t>деректер</a:t>
            </a:r>
            <a:r>
              <a:rPr lang="en-US" altLang="ru-RU" sz="3900" spc="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spc="70" dirty="0">
                <a:latin typeface="Trebuchet MS" panose="020B0603020202020204"/>
                <a:cs typeface="Trebuchet MS" panose="020B0603020202020204"/>
              </a:rPr>
              <a:t>жиынындағы</a:t>
            </a:r>
            <a:r>
              <a:rPr lang="en-US" altLang="ru-RU" sz="3900" spc="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spc="70" dirty="0">
                <a:latin typeface="Trebuchet MS" panose="020B0603020202020204"/>
                <a:cs typeface="Trebuchet MS" panose="020B0603020202020204"/>
              </a:rPr>
              <a:t>ең</a:t>
            </a:r>
            <a:r>
              <a:rPr lang="en-US" altLang="ru-RU" sz="3900" spc="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spc="70" dirty="0">
                <a:latin typeface="Trebuchet MS" panose="020B0603020202020204"/>
                <a:cs typeface="Trebuchet MS" panose="020B0603020202020204"/>
              </a:rPr>
              <a:t>үлкен</a:t>
            </a:r>
            <a:r>
              <a:rPr lang="en-US" altLang="ru-RU" sz="3900" spc="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spc="70" dirty="0">
                <a:latin typeface="Trebuchet MS" panose="020B0603020202020204"/>
                <a:cs typeface="Trebuchet MS" panose="020B0603020202020204"/>
              </a:rPr>
              <a:t>және</a:t>
            </a:r>
            <a:r>
              <a:rPr lang="en-US" altLang="ru-RU" sz="3900" spc="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spc="70" dirty="0">
                <a:latin typeface="Trebuchet MS" panose="020B0603020202020204"/>
                <a:cs typeface="Trebuchet MS" panose="020B0603020202020204"/>
              </a:rPr>
              <a:t>ең</a:t>
            </a:r>
            <a:r>
              <a:rPr lang="en-US" altLang="ru-RU" sz="3900" spc="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spc="70" dirty="0">
                <a:latin typeface="Trebuchet MS" panose="020B0603020202020204"/>
                <a:cs typeface="Trebuchet MS" panose="020B0603020202020204"/>
              </a:rPr>
              <a:t>аз</a:t>
            </a:r>
            <a:r>
              <a:rPr lang="en-US" altLang="ru-RU" sz="3900" spc="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spc="70" dirty="0">
                <a:latin typeface="Trebuchet MS" panose="020B0603020202020204"/>
                <a:cs typeface="Trebuchet MS" panose="020B0603020202020204"/>
              </a:rPr>
              <a:t>мәндер</a:t>
            </a:r>
            <a:r>
              <a:rPr lang="en-US" altLang="ru-RU" sz="3900" spc="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spc="70" dirty="0">
                <a:latin typeface="Trebuchet MS" panose="020B0603020202020204"/>
                <a:cs typeface="Trebuchet MS" panose="020B0603020202020204"/>
              </a:rPr>
              <a:t>арасындағы</a:t>
            </a:r>
            <a:r>
              <a:rPr lang="en-US" altLang="ru-RU" sz="3900" spc="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spc="70" dirty="0">
                <a:latin typeface="Trebuchet MS" panose="020B0603020202020204"/>
                <a:cs typeface="Trebuchet MS" panose="020B0603020202020204"/>
              </a:rPr>
              <a:t>айырмашылық</a:t>
            </a:r>
            <a:r>
              <a:rPr sz="3900" spc="70" dirty="0">
                <a:latin typeface="Trebuchet MS" panose="020B0603020202020204"/>
                <a:cs typeface="Trebuchet MS" panose="020B0603020202020204"/>
              </a:rPr>
              <a:t>.</a:t>
            </a:r>
            <a:endParaRPr sz="390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  <a:spcBef>
                <a:spcPts val="2790"/>
              </a:spcBef>
            </a:pPr>
            <a:r>
              <a:rPr sz="3900" b="1" spc="-10" dirty="0">
                <a:latin typeface="Arial" panose="020B0604020202020204"/>
                <a:cs typeface="Arial" panose="020B0604020202020204"/>
              </a:rPr>
              <a:t>Формула:</a:t>
            </a:r>
            <a:endParaRPr sz="39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</a:pPr>
            <a:endParaRPr sz="39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1480"/>
              </a:spcBef>
            </a:pPr>
            <a:endParaRPr sz="39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ts val="4500"/>
              </a:lnSpc>
              <a:spcBef>
                <a:spcPts val="5"/>
              </a:spcBef>
            </a:pPr>
            <a:r>
              <a:rPr lang="" altLang="" sz="3900" b="1" spc="-10" dirty="0">
                <a:latin typeface="Arial" panose="020B0604020202020204"/>
                <a:cs typeface="Arial" panose="020B0604020202020204"/>
              </a:rPr>
              <a:t>Мысал</a:t>
            </a:r>
            <a:r>
              <a:rPr sz="3900" b="1" spc="-10" dirty="0">
                <a:latin typeface="Arial" panose="020B0604020202020204"/>
                <a:cs typeface="Arial" panose="020B0604020202020204"/>
              </a:rPr>
              <a:t>:</a:t>
            </a:r>
            <a:endParaRPr sz="3900">
              <a:latin typeface="Arial" panose="020B0604020202020204"/>
              <a:cs typeface="Arial" panose="020B0604020202020204"/>
            </a:endParaRPr>
          </a:p>
          <a:p>
            <a:pPr marL="646430">
              <a:lnSpc>
                <a:spcPts val="4500"/>
              </a:lnSpc>
            </a:pPr>
            <a:r>
              <a:rPr lang="en-US" altLang="en-US" sz="3900" spc="-10" dirty="0">
                <a:latin typeface="Trebuchet MS" panose="020B0603020202020204"/>
                <a:cs typeface="Trebuchet MS" panose="020B0603020202020204"/>
              </a:rPr>
              <a:t>Егер</a:t>
            </a:r>
            <a:r>
              <a:rPr lang="en-US" altLang="ru-RU" sz="39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spc="-10" dirty="0">
                <a:latin typeface="Trebuchet MS" panose="020B0603020202020204"/>
                <a:cs typeface="Trebuchet MS" panose="020B0603020202020204"/>
              </a:rPr>
              <a:t>сандар</a:t>
            </a:r>
            <a:r>
              <a:rPr lang="en-US" altLang="ru-RU" sz="3900" spc="-10" dirty="0">
                <a:latin typeface="Trebuchet MS" panose="020B0603020202020204"/>
                <a:cs typeface="Trebuchet MS" panose="020B0603020202020204"/>
              </a:rPr>
              <a:t> 3, 3, 7, 2, 9, 5, 2, 5, 8, 6, 10 </a:t>
            </a:r>
            <a:r>
              <a:rPr lang="en-US" altLang="en-US" sz="3900" spc="-10" dirty="0">
                <a:latin typeface="Trebuchet MS" panose="020B0603020202020204"/>
                <a:cs typeface="Trebuchet MS" panose="020B0603020202020204"/>
              </a:rPr>
              <a:t>болса</a:t>
            </a:r>
            <a:r>
              <a:rPr lang="en-US" altLang="ru-RU" sz="3900" spc="-10" dirty="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900" spc="-10" dirty="0">
                <a:latin typeface="Trebuchet MS" panose="020B0603020202020204"/>
                <a:cs typeface="Trebuchet MS" panose="020B0603020202020204"/>
              </a:rPr>
              <a:t>онда</a:t>
            </a:r>
            <a:r>
              <a:rPr lang="en-US" altLang="ru-RU" sz="39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" altLang="en-US" sz="3900" spc="-10" dirty="0">
                <a:latin typeface="Trebuchet MS" panose="020B0603020202020204"/>
                <a:cs typeface="Trebuchet MS" panose="020B0603020202020204"/>
              </a:rPr>
              <a:t>ауқымы</a:t>
            </a:r>
            <a:r>
              <a:rPr sz="3900" spc="-10" dirty="0">
                <a:latin typeface="Trebuchet MS" panose="020B0603020202020204"/>
                <a:cs typeface="Trebuchet MS" panose="020B0603020202020204"/>
              </a:rPr>
              <a:t>:</a:t>
            </a:r>
            <a:endParaRPr sz="3900">
              <a:latin typeface="Trebuchet MS" panose="020B0603020202020204"/>
              <a:cs typeface="Trebuchet MS" panose="020B0603020202020204"/>
            </a:endParaRPr>
          </a:p>
          <a:p>
            <a:pPr marL="1149350">
              <a:lnSpc>
                <a:spcPct val="100000"/>
              </a:lnSpc>
              <a:spcBef>
                <a:spcPts val="3120"/>
              </a:spcBef>
            </a:pPr>
            <a:r>
              <a:rPr sz="3900" spc="80" dirty="0">
                <a:latin typeface="Trebuchet MS" panose="020B0603020202020204"/>
                <a:cs typeface="Trebuchet MS" panose="020B0603020202020204"/>
              </a:rPr>
              <a:t>10</a:t>
            </a:r>
            <a:r>
              <a:rPr sz="3900" spc="-30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00" spc="180" dirty="0">
                <a:latin typeface="Trebuchet MS" panose="020B0603020202020204"/>
                <a:cs typeface="Trebuchet MS" panose="020B0603020202020204"/>
              </a:rPr>
              <a:t>−</a:t>
            </a:r>
            <a:r>
              <a:rPr sz="3900" spc="-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00" spc="180" dirty="0">
                <a:latin typeface="Trebuchet MS" panose="020B0603020202020204"/>
                <a:cs typeface="Trebuchet MS" panose="020B0603020202020204"/>
              </a:rPr>
              <a:t>2</a:t>
            </a:r>
            <a:r>
              <a:rPr sz="3900" spc="-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00" spc="180" dirty="0">
                <a:latin typeface="Trebuchet MS" panose="020B0603020202020204"/>
                <a:cs typeface="Trebuchet MS" panose="020B0603020202020204"/>
              </a:rPr>
              <a:t>=</a:t>
            </a:r>
            <a:r>
              <a:rPr sz="3900" spc="-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00" spc="130" dirty="0">
                <a:latin typeface="Trebuchet MS" panose="020B0603020202020204"/>
                <a:cs typeface="Trebuchet MS" panose="020B0603020202020204"/>
              </a:rPr>
              <a:t>8</a:t>
            </a:r>
            <a:endParaRPr sz="390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  <a:spcBef>
                <a:spcPts val="2675"/>
              </a:spcBef>
            </a:pPr>
            <a:endParaRPr sz="3900">
              <a:latin typeface="Trebuchet MS" panose="020B0603020202020204"/>
              <a:cs typeface="Trebuchet MS" panose="020B0603020202020204"/>
            </a:endParaRPr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3106976" y="6065874"/>
            <a:ext cx="4017543" cy="371465"/>
          </a:xfrm>
          <a:prstGeom prst="rect">
            <a:avLst/>
          </a:prstGeom>
        </p:spPr>
      </p:pic>
      <p:sp>
        <p:nvSpPr>
          <p:cNvPr id="5" name="Текстовое поле 4"/>
          <p:cNvSpPr txBox="1"/>
          <p:nvPr/>
        </p:nvSpPr>
        <p:spPr>
          <a:xfrm>
            <a:off x="831850" y="9388475"/>
            <a:ext cx="18470880" cy="1291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12700">
              <a:lnSpc>
                <a:spcPct val="100000"/>
              </a:lnSpc>
              <a:spcBef>
                <a:spcPts val="2675"/>
              </a:spcBef>
            </a:pPr>
            <a:r>
              <a:rPr lang="en-US" altLang="en-US" sz="3900" b="1" spc="-10" dirty="0">
                <a:latin typeface="Trebuchet MS" panose="020B0603020202020204"/>
                <a:cs typeface="Trebuchet MS" panose="020B0603020202020204"/>
              </a:rPr>
              <a:t>Ауқым</a:t>
            </a:r>
            <a:r>
              <a:rPr lang="en-US" altLang="ru-RU" sz="3900" b="1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b="1" spc="-10" dirty="0">
                <a:latin typeface="Trebuchet MS" panose="020B0603020202020204"/>
                <a:cs typeface="Trebuchet MS" panose="020B0603020202020204"/>
              </a:rPr>
              <a:t>деректердің</a:t>
            </a:r>
            <a:r>
              <a:rPr lang="en-US" altLang="ru-RU" sz="3900" b="1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b="1" spc="-10" dirty="0">
                <a:latin typeface="Trebuchet MS" panose="020B0603020202020204"/>
                <a:cs typeface="Trebuchet MS" panose="020B0603020202020204"/>
              </a:rPr>
              <a:t>таралуын</a:t>
            </a:r>
            <a:r>
              <a:rPr lang="en-US" altLang="ru-RU" sz="3900" b="1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b="1" spc="-10" dirty="0">
                <a:latin typeface="Trebuchet MS" panose="020B0603020202020204"/>
                <a:cs typeface="Trebuchet MS" panose="020B0603020202020204"/>
              </a:rPr>
              <a:t>көрсетеді</a:t>
            </a:r>
            <a:r>
              <a:rPr lang="en-US" altLang="ru-RU" sz="3900" b="1" spc="-10" dirty="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900" b="1" spc="-10" dirty="0">
                <a:latin typeface="Trebuchet MS" panose="020B0603020202020204"/>
                <a:cs typeface="Trebuchet MS" panose="020B0603020202020204"/>
              </a:rPr>
              <a:t>бірақ</a:t>
            </a:r>
            <a:r>
              <a:rPr lang="en-US" altLang="ru-RU" sz="3900" b="1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b="1" spc="-10" dirty="0">
                <a:latin typeface="Trebuchet MS" panose="020B0603020202020204"/>
                <a:cs typeface="Trebuchet MS" panose="020B0603020202020204"/>
              </a:rPr>
              <a:t>шектен</a:t>
            </a:r>
            <a:r>
              <a:rPr lang="en-US" altLang="ru-RU" sz="3900" b="1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b="1" spc="-10" dirty="0">
                <a:latin typeface="Trebuchet MS" panose="020B0603020202020204"/>
                <a:cs typeface="Trebuchet MS" panose="020B0603020202020204"/>
              </a:rPr>
              <a:t>тыс</a:t>
            </a:r>
            <a:r>
              <a:rPr lang="en-US" altLang="ru-RU" sz="3900" b="1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b="1" spc="-10" dirty="0">
                <a:latin typeface="Trebuchet MS" panose="020B0603020202020204"/>
                <a:cs typeface="Trebuchet MS" panose="020B0603020202020204"/>
              </a:rPr>
              <a:t>мәндерге</a:t>
            </a:r>
            <a:r>
              <a:rPr lang="en-US" altLang="ru-RU" sz="3900" b="1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00" b="1" spc="-10" dirty="0">
                <a:latin typeface="Trebuchet MS" panose="020B0603020202020204"/>
                <a:cs typeface="Trebuchet MS" panose="020B0603020202020204"/>
              </a:rPr>
              <a:t>сезімтал</a:t>
            </a:r>
            <a:r>
              <a:rPr lang="en-US" altLang="ru-RU" sz="3900" b="1" spc="-10" dirty="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900" b="1" spc="-10" dirty="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620" y="883920"/>
            <a:ext cx="12875260" cy="1089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75" dirty="0">
                <a:sym typeface="+mn-ea"/>
              </a:rPr>
              <a:t>Pandas</a:t>
            </a:r>
            <a:r>
              <a:rPr lang="en-US" spc="-75" dirty="0">
                <a:sym typeface="+mn-ea"/>
              </a:rPr>
              <a:t>-пен жұмыс</a:t>
            </a:r>
            <a:endParaRPr spc="-35" dirty="0"/>
          </a:p>
        </p:txBody>
      </p:sp>
      <p:sp>
        <p:nvSpPr>
          <p:cNvPr id="3" name="object 3"/>
          <p:cNvSpPr txBox="1"/>
          <p:nvPr/>
        </p:nvSpPr>
        <p:spPr>
          <a:xfrm>
            <a:off x="1019021" y="1974800"/>
            <a:ext cx="17695545" cy="3161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" altLang="" sz="4500" b="1" spc="320" dirty="0">
                <a:latin typeface="Arial" panose="020B0604020202020204"/>
                <a:cs typeface="Arial" panose="020B0604020202020204"/>
              </a:rPr>
              <a:t>Ауқым</a:t>
            </a:r>
            <a:r>
              <a:rPr sz="4500" b="1" spc="320" dirty="0">
                <a:latin typeface="Arial" panose="020B0604020202020204"/>
                <a:cs typeface="Arial" panose="020B0604020202020204"/>
              </a:rPr>
              <a:t> </a:t>
            </a:r>
            <a:r>
              <a:rPr sz="4500" b="1" spc="-10" dirty="0">
                <a:latin typeface="Arial" panose="020B0604020202020204"/>
                <a:cs typeface="Arial" panose="020B0604020202020204"/>
              </a:rPr>
              <a:t>(range)</a:t>
            </a:r>
            <a:endParaRPr sz="4500">
              <a:latin typeface="Arial" panose="020B0604020202020204"/>
              <a:cs typeface="Arial" panose="020B0604020202020204"/>
            </a:endParaRPr>
          </a:p>
          <a:p>
            <a:pPr marL="518160" marR="5080">
              <a:lnSpc>
                <a:spcPct val="166000"/>
              </a:lnSpc>
              <a:spcBef>
                <a:spcPts val="3420"/>
              </a:spcBef>
            </a:pP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range_value</a:t>
            </a:r>
            <a:r>
              <a:rPr sz="3950" spc="-204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=</a:t>
            </a:r>
            <a:r>
              <a:rPr sz="3950" spc="-215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df['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Значения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'].max()</a:t>
            </a:r>
            <a:r>
              <a:rPr sz="3950" spc="-200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-</a:t>
            </a:r>
            <a:r>
              <a:rPr sz="3950" spc="-210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950" spc="-10" dirty="0">
                <a:latin typeface="Courier New" panose="02070309020205020404"/>
                <a:cs typeface="Courier New" panose="02070309020205020404"/>
              </a:rPr>
              <a:t>df['</a:t>
            </a:r>
            <a:r>
              <a:rPr sz="395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Значения</a:t>
            </a:r>
            <a:r>
              <a:rPr sz="3950" spc="-10" dirty="0">
                <a:latin typeface="Courier New" panose="02070309020205020404"/>
                <a:cs typeface="Courier New" panose="02070309020205020404"/>
              </a:rPr>
              <a:t>'].min() 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print(f"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Размах:</a:t>
            </a:r>
            <a:r>
              <a:rPr sz="3950" spc="-39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spc="-10" dirty="0">
                <a:latin typeface="Courier New" panose="02070309020205020404"/>
                <a:cs typeface="Courier New" panose="02070309020205020404"/>
              </a:rPr>
              <a:t>{</a:t>
            </a:r>
            <a:r>
              <a:rPr sz="395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range_value</a:t>
            </a:r>
            <a:r>
              <a:rPr sz="3950" spc="-10" dirty="0">
                <a:latin typeface="Courier New" panose="02070309020205020404"/>
                <a:cs typeface="Courier New" panose="02070309020205020404"/>
              </a:rPr>
              <a:t>}")</a:t>
            </a:r>
            <a:endParaRPr sz="3950">
              <a:latin typeface="Courier New" panose="02070309020205020404"/>
              <a:cs typeface="Courier New" panose="020703090202050204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95"/>
              </a:spcBef>
            </a:pPr>
            <a:r>
              <a:rPr spc="-95" dirty="0"/>
              <a:t>Дисперсия</a:t>
            </a:r>
            <a:r>
              <a:rPr spc="-350" dirty="0"/>
              <a:t> </a:t>
            </a:r>
            <a:r>
              <a:rPr spc="-110" dirty="0"/>
              <a:t>(Variance)</a:t>
            </a:r>
            <a:endParaRPr spc="-110" dirty="0"/>
          </a:p>
        </p:txBody>
      </p:sp>
      <p:sp>
        <p:nvSpPr>
          <p:cNvPr id="3" name="object 3"/>
          <p:cNvSpPr txBox="1"/>
          <p:nvPr/>
        </p:nvSpPr>
        <p:spPr>
          <a:xfrm>
            <a:off x="886437" y="3456471"/>
            <a:ext cx="15888335" cy="2066290"/>
          </a:xfrm>
          <a:prstGeom prst="rect">
            <a:avLst/>
          </a:prstGeom>
        </p:spPr>
        <p:txBody>
          <a:bodyPr vert="horz" wrap="square" lIns="0" tIns="132715" rIns="0" bIns="0" rtlCol="0">
            <a:spAutoFit/>
          </a:bodyPr>
          <a:lstStyle/>
          <a:p>
            <a:pPr marL="12700" marR="5080" indent="718820">
              <a:lnSpc>
                <a:spcPct val="80000"/>
              </a:lnSpc>
              <a:spcBef>
                <a:spcPts val="1045"/>
              </a:spcBef>
            </a:pPr>
            <a:r>
              <a:rPr sz="3950" b="1" dirty="0">
                <a:latin typeface="Arial" panose="020B0604020202020204"/>
                <a:cs typeface="Arial" panose="020B0604020202020204"/>
              </a:rPr>
              <a:t>Дисперсия</a:t>
            </a:r>
            <a:r>
              <a:rPr sz="3950" b="1" spc="-160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деректердің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орташа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мәннен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қаншалықты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ауытқуын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өлшейді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650875">
              <a:lnSpc>
                <a:spcPct val="100000"/>
              </a:lnSpc>
              <a:spcBef>
                <a:spcPts val="2760"/>
              </a:spcBef>
            </a:pPr>
            <a:r>
              <a:rPr sz="3950" b="1" spc="-10" dirty="0">
                <a:latin typeface="Arial" panose="020B0604020202020204"/>
                <a:cs typeface="Arial" panose="020B0604020202020204"/>
              </a:rPr>
              <a:t>Формула:</a:t>
            </a:r>
            <a:endParaRPr sz="395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56055" y="7785100"/>
            <a:ext cx="17028160" cy="619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Дисперсия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неғұрлым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үлкен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болса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деректер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соғұрлым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кең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таралады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950">
              <a:latin typeface="Trebuchet MS" panose="020B0603020202020204"/>
              <a:cs typeface="Trebuchet MS" panose="020B0603020202020204"/>
            </a:endParaRPr>
          </a:p>
        </p:txBody>
      </p:sp>
      <p:pic>
        <p:nvPicPr>
          <p:cNvPr id="5" name="object 5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4086756" y="6096354"/>
            <a:ext cx="3381924" cy="107439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9021" y="883643"/>
            <a:ext cx="18066056" cy="18065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95"/>
              </a:spcBef>
            </a:pPr>
            <a:r>
              <a:rPr lang="en-US" altLang="en-US" spc="-10" dirty="0"/>
              <a:t>Стандартты</a:t>
            </a:r>
            <a:r>
              <a:rPr lang="en-US" altLang="ru-RU" spc="-10" dirty="0"/>
              <a:t> </a:t>
            </a:r>
            <a:r>
              <a:rPr lang="en-US" altLang="en-US" spc="-10" dirty="0"/>
              <a:t>ауытқу</a:t>
            </a:r>
            <a:endParaRPr lang="en-US" altLang="en-US" spc="-10" dirty="0"/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4500" dirty="0"/>
              <a:t>Standard</a:t>
            </a:r>
            <a:r>
              <a:rPr sz="4500" spc="75" dirty="0"/>
              <a:t> </a:t>
            </a:r>
            <a:r>
              <a:rPr sz="4500" spc="-10" dirty="0"/>
              <a:t>Deviation</a:t>
            </a:r>
            <a:endParaRPr sz="4500"/>
          </a:p>
        </p:txBody>
      </p:sp>
      <p:sp>
        <p:nvSpPr>
          <p:cNvPr id="3" name="object 3"/>
          <p:cNvSpPr txBox="1"/>
          <p:nvPr/>
        </p:nvSpPr>
        <p:spPr>
          <a:xfrm>
            <a:off x="1524977" y="3456471"/>
            <a:ext cx="16167100" cy="2559685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1040"/>
              </a:spcBef>
            </a:pP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Стандартты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ауытқу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дисперсияның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квадрат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түбірі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болып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табылады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.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Ол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типтік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мәндердің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орташа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мәннен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қаншалықты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ауытқығанын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көрсетеді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  <a:spcBef>
                <a:spcPts val="2820"/>
              </a:spcBef>
            </a:pPr>
            <a:r>
              <a:rPr sz="3950" b="1" spc="-10" dirty="0">
                <a:latin typeface="Arial" panose="020B0604020202020204"/>
                <a:cs typeface="Arial" panose="020B0604020202020204"/>
              </a:rPr>
              <a:t>Формула:</a:t>
            </a:r>
            <a:endParaRPr sz="395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4977" y="9284989"/>
            <a:ext cx="16877030" cy="1227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Стандартты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ауытқу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неғұрлым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үлкен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болса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деректердің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таралуы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соғұрлым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көп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болады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950">
              <a:latin typeface="Trebuchet MS" panose="020B0603020202020204"/>
              <a:cs typeface="Trebuchet MS" panose="020B0603020202020204"/>
            </a:endParaRPr>
          </a:p>
        </p:txBody>
      </p:sp>
      <p:pic>
        <p:nvPicPr>
          <p:cNvPr id="5" name="object 5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7205797" y="6502743"/>
            <a:ext cx="4633477" cy="137791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9021" y="883643"/>
            <a:ext cx="18066056" cy="17202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95"/>
              </a:spcBef>
            </a:pPr>
            <a:r>
              <a:rPr lang="en-US" altLang="en-US" sz="6600"/>
              <a:t>Сипаттамалық</a:t>
            </a:r>
            <a:r>
              <a:rPr lang="en-US" altLang="ru-RU" sz="6600"/>
              <a:t> </a:t>
            </a:r>
            <a:r>
              <a:rPr lang="en-US" altLang="en-US" sz="6600"/>
              <a:t>статистика</a:t>
            </a:r>
            <a:br>
              <a:rPr lang="en-US" altLang="en-US" sz="4500"/>
            </a:br>
            <a:r>
              <a:rPr lang="en-US" altLang="en-US" sz="4500"/>
              <a:t>Анықтамасы</a:t>
            </a:r>
            <a:r>
              <a:rPr lang="en-US" altLang="ru-RU" sz="4500"/>
              <a:t> </a:t>
            </a:r>
            <a:r>
              <a:rPr lang="en-US" altLang="en-US" sz="4500"/>
              <a:t>және</a:t>
            </a:r>
            <a:r>
              <a:rPr lang="en-US" altLang="ru-RU" sz="4500"/>
              <a:t> </a:t>
            </a:r>
            <a:r>
              <a:rPr lang="en-US" altLang="en-US" sz="4500"/>
              <a:t>мақсаты</a:t>
            </a:r>
            <a:endParaRPr lang="en-US" altLang="en-US" sz="4500"/>
          </a:p>
        </p:txBody>
      </p:sp>
      <p:sp>
        <p:nvSpPr>
          <p:cNvPr id="3" name="object 3"/>
          <p:cNvSpPr txBox="1"/>
          <p:nvPr/>
        </p:nvSpPr>
        <p:spPr>
          <a:xfrm>
            <a:off x="1003782" y="3479331"/>
            <a:ext cx="8963660" cy="469138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454025" marR="365125" indent="-441960">
              <a:lnSpc>
                <a:spcPct val="85000"/>
              </a:lnSpc>
              <a:spcBef>
                <a:spcPts val="720"/>
              </a:spcBef>
              <a:buSzPct val="123000"/>
              <a:buChar char="•"/>
              <a:tabLst>
                <a:tab pos="454025" algn="l"/>
              </a:tabLst>
            </a:pP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Сипаттамалық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статистика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мәліметтерді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жинау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өңдеу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ұсыну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және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талдаумен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айналысады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450">
              <a:latin typeface="Trebuchet MS" panose="020B0603020202020204"/>
              <a:cs typeface="Trebuchet MS" panose="020B0603020202020204"/>
            </a:endParaRPr>
          </a:p>
          <a:p>
            <a:pPr marL="454025" marR="365125" indent="-441960">
              <a:lnSpc>
                <a:spcPct val="85000"/>
              </a:lnSpc>
              <a:spcBef>
                <a:spcPts val="720"/>
              </a:spcBef>
              <a:buSzPct val="123000"/>
              <a:buChar char="•"/>
              <a:tabLst>
                <a:tab pos="454025" algn="l"/>
              </a:tabLst>
            </a:pP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Сипаттамалық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статистиканың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негізгі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мақсаты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деректерді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оңай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түсіндіруге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болатындай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етіп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жинақтау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болып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табылады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.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Негізгі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көрсеткіштерге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деректердің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орталық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тенденциясын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түсінуге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көмектесетін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орташа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мән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медиана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және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режим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450">
                <a:latin typeface="Trebuchet MS" panose="020B0603020202020204"/>
                <a:cs typeface="Trebuchet MS" panose="020B0603020202020204"/>
              </a:rPr>
              <a:t>кіреді</a:t>
            </a:r>
            <a:r>
              <a:rPr lang="en-US" altLang="ru-RU" sz="34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450">
              <a:latin typeface="Trebuchet MS" panose="020B0603020202020204"/>
              <a:cs typeface="Trebuchet MS" panose="020B0603020202020204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1017911" y="3243038"/>
            <a:ext cx="7933055" cy="5984875"/>
            <a:chOff x="11017911" y="3243038"/>
            <a:chExt cx="7933055" cy="5984875"/>
          </a:xfrm>
        </p:grpSpPr>
        <p:pic>
          <p:nvPicPr>
            <p:cNvPr id="5" name="object 5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1017911" y="3243038"/>
              <a:ext cx="7933004" cy="598449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216863" y="3337221"/>
              <a:ext cx="7535100" cy="558658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9021" y="883643"/>
            <a:ext cx="18066056" cy="1781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pc="-75" dirty="0">
                <a:sym typeface="+mn-ea"/>
              </a:rPr>
              <a:t>Pandas</a:t>
            </a:r>
            <a:r>
              <a:rPr lang="en-US" spc="-75" dirty="0">
                <a:sym typeface="+mn-ea"/>
              </a:rPr>
              <a:t>-пен жұмыс</a:t>
            </a:r>
            <a:br>
              <a:rPr lang="en-US" spc="-75" dirty="0">
                <a:sym typeface="+mn-ea"/>
              </a:rPr>
            </a:br>
            <a:r>
              <a:rPr sz="4500" dirty="0"/>
              <a:t>Дисперсия</a:t>
            </a:r>
            <a:r>
              <a:rPr sz="4500" spc="140" dirty="0"/>
              <a:t> </a:t>
            </a:r>
            <a:r>
              <a:rPr lang="" sz="4500" spc="140" dirty="0"/>
              <a:t>және</a:t>
            </a:r>
            <a:r>
              <a:rPr sz="4500" spc="155" dirty="0"/>
              <a:t> </a:t>
            </a:r>
            <a:r>
              <a:rPr lang="en-US" altLang="en-US" sz="4500" spc="-10" dirty="0">
                <a:sym typeface="+mn-ea"/>
              </a:rPr>
              <a:t>Стандартты</a:t>
            </a:r>
            <a:r>
              <a:rPr lang="en-US" altLang="ru-RU" sz="4500" spc="-10" dirty="0">
                <a:sym typeface="+mn-ea"/>
              </a:rPr>
              <a:t> </a:t>
            </a:r>
            <a:r>
              <a:rPr lang="en-US" altLang="en-US" sz="4500" spc="-10" dirty="0">
                <a:sym typeface="+mn-ea"/>
              </a:rPr>
              <a:t>ауытқу</a:t>
            </a:r>
            <a:endParaRPr sz="4500"/>
          </a:p>
        </p:txBody>
      </p:sp>
      <p:sp>
        <p:nvSpPr>
          <p:cNvPr id="3" name="object 3"/>
          <p:cNvSpPr txBox="1"/>
          <p:nvPr/>
        </p:nvSpPr>
        <p:spPr>
          <a:xfrm>
            <a:off x="1524977" y="3500666"/>
            <a:ext cx="10212070" cy="5672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950" spc="80" dirty="0">
                <a:solidFill>
                  <a:srgbClr val="1DB000"/>
                </a:solidFill>
                <a:latin typeface="Trebuchet MS" panose="020B0603020202020204"/>
                <a:cs typeface="Trebuchet MS" panose="020B0603020202020204"/>
              </a:rPr>
              <a:t>#</a:t>
            </a:r>
            <a:r>
              <a:rPr sz="3950" spc="-70" dirty="0">
                <a:solidFill>
                  <a:srgbClr val="1DB00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3950" spc="75" dirty="0">
                <a:solidFill>
                  <a:srgbClr val="1DB000"/>
                </a:solidFill>
                <a:latin typeface="Trebuchet MS" panose="020B0603020202020204"/>
                <a:cs typeface="Trebuchet MS" panose="020B0603020202020204"/>
              </a:rPr>
              <a:t>Дисперсия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12700" marR="1984375">
              <a:lnSpc>
                <a:spcPct val="168000"/>
              </a:lnSpc>
            </a:pPr>
            <a:r>
              <a:rPr sz="3950" spc="-45" dirty="0">
                <a:solidFill>
                  <a:srgbClr val="ED210C"/>
                </a:solidFill>
                <a:latin typeface="Trebuchet MS" panose="020B0603020202020204"/>
                <a:cs typeface="Trebuchet MS" panose="020B0603020202020204"/>
              </a:rPr>
              <a:t>variance_value</a:t>
            </a:r>
            <a:r>
              <a:rPr sz="3950" spc="-245" dirty="0">
                <a:solidFill>
                  <a:srgbClr val="ED210C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3950" spc="-30" dirty="0">
                <a:latin typeface="Trebuchet MS" panose="020B0603020202020204"/>
                <a:cs typeface="Trebuchet MS" panose="020B0603020202020204"/>
              </a:rPr>
              <a:t>=</a:t>
            </a:r>
            <a:r>
              <a:rPr sz="3950" spc="-21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df['</a:t>
            </a:r>
            <a:r>
              <a:rPr sz="3950" spc="-10" dirty="0">
                <a:solidFill>
                  <a:srgbClr val="ED210C"/>
                </a:solidFill>
                <a:latin typeface="Trebuchet MS" panose="020B0603020202020204"/>
                <a:cs typeface="Trebuchet MS" panose="020B0603020202020204"/>
              </a:rPr>
              <a:t>Значения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'].var() </a:t>
            </a:r>
            <a:r>
              <a:rPr sz="3950" dirty="0">
                <a:solidFill>
                  <a:srgbClr val="1DB000"/>
                </a:solidFill>
                <a:latin typeface="Trebuchet MS" panose="020B0603020202020204"/>
                <a:cs typeface="Trebuchet MS" panose="020B0603020202020204"/>
              </a:rPr>
              <a:t>#</a:t>
            </a:r>
            <a:r>
              <a:rPr sz="3950" spc="70" dirty="0">
                <a:solidFill>
                  <a:srgbClr val="1DB00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3950" dirty="0">
                <a:solidFill>
                  <a:srgbClr val="1DB000"/>
                </a:solidFill>
                <a:latin typeface="Trebuchet MS" panose="020B0603020202020204"/>
                <a:cs typeface="Trebuchet MS" panose="020B0603020202020204"/>
              </a:rPr>
              <a:t>Стандартное</a:t>
            </a:r>
            <a:r>
              <a:rPr sz="3950" spc="75" dirty="0">
                <a:solidFill>
                  <a:srgbClr val="1DB00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3950" spc="-10" dirty="0">
                <a:solidFill>
                  <a:srgbClr val="1DB000"/>
                </a:solidFill>
                <a:latin typeface="Trebuchet MS" panose="020B0603020202020204"/>
                <a:cs typeface="Trebuchet MS" panose="020B0603020202020204"/>
              </a:rPr>
              <a:t>отклонение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  <a:spcBef>
                <a:spcPts val="3195"/>
              </a:spcBef>
            </a:pPr>
            <a:r>
              <a:rPr sz="3950" dirty="0">
                <a:solidFill>
                  <a:srgbClr val="ED210C"/>
                </a:solidFill>
                <a:latin typeface="Trebuchet MS" panose="020B0603020202020204"/>
                <a:cs typeface="Trebuchet MS" panose="020B0603020202020204"/>
              </a:rPr>
              <a:t>std_dev</a:t>
            </a:r>
            <a:r>
              <a:rPr sz="3950" spc="-85" dirty="0">
                <a:solidFill>
                  <a:srgbClr val="ED210C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3950" dirty="0">
                <a:latin typeface="Trebuchet MS" panose="020B0603020202020204"/>
                <a:cs typeface="Trebuchet MS" panose="020B0603020202020204"/>
              </a:rPr>
              <a:t>=</a:t>
            </a:r>
            <a:r>
              <a:rPr sz="3950" spc="-9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df['</a:t>
            </a:r>
            <a:r>
              <a:rPr sz="3950" spc="-10" dirty="0">
                <a:solidFill>
                  <a:srgbClr val="ED210C"/>
                </a:solidFill>
                <a:latin typeface="Trebuchet MS" panose="020B0603020202020204"/>
                <a:cs typeface="Trebuchet MS" panose="020B0603020202020204"/>
              </a:rPr>
              <a:t>Значения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'].std()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12700" marR="5080">
              <a:lnSpc>
                <a:spcPct val="167000"/>
              </a:lnSpc>
              <a:spcBef>
                <a:spcPts val="60"/>
              </a:spcBef>
            </a:pPr>
            <a:r>
              <a:rPr sz="3950" spc="-35" dirty="0">
                <a:latin typeface="Trebuchet MS" panose="020B0603020202020204"/>
                <a:cs typeface="Trebuchet MS" panose="020B0603020202020204"/>
              </a:rPr>
              <a:t>print(f"</a:t>
            </a:r>
            <a:r>
              <a:rPr sz="3950" spc="-35" dirty="0">
                <a:solidFill>
                  <a:srgbClr val="ED210C"/>
                </a:solidFill>
                <a:latin typeface="Trebuchet MS" panose="020B0603020202020204"/>
                <a:cs typeface="Trebuchet MS" panose="020B0603020202020204"/>
              </a:rPr>
              <a:t>Дисперсия:</a:t>
            </a:r>
            <a:r>
              <a:rPr sz="3950" spc="-150" dirty="0">
                <a:solidFill>
                  <a:srgbClr val="ED210C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{</a:t>
            </a:r>
            <a:r>
              <a:rPr sz="3950" spc="-10" dirty="0">
                <a:solidFill>
                  <a:srgbClr val="ED210C"/>
                </a:solidFill>
                <a:latin typeface="Trebuchet MS" panose="020B0603020202020204"/>
                <a:cs typeface="Trebuchet MS" panose="020B0603020202020204"/>
              </a:rPr>
              <a:t>variance_value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}") print(f"</a:t>
            </a:r>
            <a:r>
              <a:rPr sz="3950" spc="-10" dirty="0">
                <a:solidFill>
                  <a:srgbClr val="ED210C"/>
                </a:solidFill>
                <a:latin typeface="Trebuchet MS" panose="020B0603020202020204"/>
                <a:cs typeface="Trebuchet MS" panose="020B0603020202020204"/>
              </a:rPr>
              <a:t>Стандартное</a:t>
            </a:r>
            <a:r>
              <a:rPr sz="3950" spc="-270" dirty="0">
                <a:solidFill>
                  <a:srgbClr val="ED210C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3950" spc="-10" dirty="0">
                <a:solidFill>
                  <a:srgbClr val="ED210C"/>
                </a:solidFill>
                <a:latin typeface="Trebuchet MS" panose="020B0603020202020204"/>
                <a:cs typeface="Trebuchet MS" panose="020B0603020202020204"/>
              </a:rPr>
              <a:t>отклонение:</a:t>
            </a:r>
            <a:r>
              <a:rPr sz="3950" spc="-250" dirty="0">
                <a:solidFill>
                  <a:srgbClr val="ED210C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{</a:t>
            </a:r>
            <a:r>
              <a:rPr sz="3950" spc="-10" dirty="0">
                <a:solidFill>
                  <a:srgbClr val="ED210C"/>
                </a:solidFill>
                <a:latin typeface="Trebuchet MS" panose="020B0603020202020204"/>
                <a:cs typeface="Trebuchet MS" panose="020B0603020202020204"/>
              </a:rPr>
              <a:t>std_dev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}")</a:t>
            </a:r>
            <a:endParaRPr sz="395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9021" y="883643"/>
            <a:ext cx="18066056" cy="2012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lang="en-US" altLang="en-US" sz="6500"/>
              <a:t>Шашырау</a:t>
            </a:r>
            <a:r>
              <a:rPr lang="en-US" altLang="ru-RU" sz="6500"/>
              <a:t> </a:t>
            </a:r>
            <a:r>
              <a:rPr lang="en-US" altLang="en-US" sz="6500"/>
              <a:t>метрикасы</a:t>
            </a:r>
            <a:r>
              <a:rPr lang="en-US" altLang="ru-RU" sz="6500"/>
              <a:t> (</a:t>
            </a:r>
            <a:r>
              <a:rPr lang="en-US" altLang="en-US" sz="6500"/>
              <a:t>дисперсия</a:t>
            </a:r>
            <a:r>
              <a:rPr lang="en-US" altLang="ru-RU" sz="6500"/>
              <a:t> </a:t>
            </a:r>
            <a:r>
              <a:rPr lang="en-US" altLang="en-US" sz="6500"/>
              <a:t>және</a:t>
            </a:r>
            <a:r>
              <a:rPr lang="en-US" altLang="ru-RU" sz="6500"/>
              <a:t> </a:t>
            </a:r>
            <a:r>
              <a:rPr lang="en-US" altLang="en-US" sz="6500"/>
              <a:t>ауытқу</a:t>
            </a:r>
            <a:r>
              <a:rPr lang="en-US" altLang="ru-RU" sz="6500"/>
              <a:t>)</a:t>
            </a:r>
            <a:endParaRPr lang="en-US" altLang="ru-RU" sz="6500"/>
          </a:p>
        </p:txBody>
      </p:sp>
      <p:sp>
        <p:nvSpPr>
          <p:cNvPr id="3" name="object 3"/>
          <p:cNvSpPr txBox="1"/>
          <p:nvPr/>
        </p:nvSpPr>
        <p:spPr>
          <a:xfrm>
            <a:off x="1023593" y="3314433"/>
            <a:ext cx="17130395" cy="6952615"/>
          </a:xfrm>
          <a:prstGeom prst="rect">
            <a:avLst/>
          </a:prstGeom>
        </p:spPr>
        <p:txBody>
          <a:bodyPr vert="horz" wrap="square" lIns="0" tIns="206375" rIns="0" bIns="0" rtlCol="0">
            <a:spAutoFit/>
          </a:bodyPr>
          <a:lstStyle/>
          <a:p>
            <a:pPr marL="513715" indent="-501015">
              <a:lnSpc>
                <a:spcPct val="100000"/>
              </a:lnSpc>
              <a:spcBef>
                <a:spcPts val="1625"/>
              </a:spcBef>
              <a:buSzPct val="123000"/>
              <a:buChar char="•"/>
              <a:tabLst>
                <a:tab pos="513715" algn="l"/>
              </a:tabLst>
            </a:pP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Олар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деректердің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қаншалықты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өзгеретінін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көрсетеді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1016635" lvl="1" indent="-502920">
              <a:lnSpc>
                <a:spcPct val="100000"/>
              </a:lnSpc>
              <a:spcBef>
                <a:spcPts val="2770"/>
              </a:spcBef>
              <a:buSzPct val="123000"/>
              <a:buFont typeface="Trebuchet MS" panose="020B0603020202020204"/>
              <a:buChar char="•"/>
              <a:tabLst>
                <a:tab pos="1016635" algn="l"/>
              </a:tabLst>
            </a:pPr>
            <a:r>
              <a:rPr lang="" altLang="" sz="3950" b="1" spc="245" dirty="0">
                <a:latin typeface="Arial" panose="020B0604020202020204"/>
                <a:cs typeface="Arial" panose="020B0604020202020204"/>
              </a:rPr>
              <a:t>Ауқым</a:t>
            </a:r>
            <a:r>
              <a:rPr sz="3950" b="1" spc="245" dirty="0">
                <a:latin typeface="Arial" panose="020B0604020202020204"/>
                <a:cs typeface="Arial" panose="020B0604020202020204"/>
              </a:rPr>
              <a:t> </a:t>
            </a:r>
            <a:r>
              <a:rPr sz="3950" b="1" dirty="0">
                <a:latin typeface="Arial" panose="020B0604020202020204"/>
                <a:cs typeface="Arial" panose="020B0604020202020204"/>
              </a:rPr>
              <a:t>(Range)</a:t>
            </a:r>
            <a:r>
              <a:rPr sz="3950" b="1" spc="250" dirty="0">
                <a:latin typeface="Arial" panose="020B0604020202020204"/>
                <a:cs typeface="Arial" panose="020B0604020202020204"/>
              </a:rPr>
              <a:t> </a:t>
            </a:r>
            <a:r>
              <a:rPr sz="395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950" spc="1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дисперсияның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ең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қарапайым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көрсеткіші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1016635" lvl="1" indent="-502920">
              <a:lnSpc>
                <a:spcPct val="100000"/>
              </a:lnSpc>
              <a:spcBef>
                <a:spcPts val="2785"/>
              </a:spcBef>
              <a:buSzPct val="123000"/>
              <a:buFont typeface="Trebuchet MS" panose="020B0603020202020204"/>
              <a:buChar char="•"/>
              <a:tabLst>
                <a:tab pos="1016635" algn="l"/>
              </a:tabLst>
            </a:pPr>
            <a:r>
              <a:rPr sz="3950" b="1" dirty="0">
                <a:latin typeface="Arial" panose="020B0604020202020204"/>
                <a:cs typeface="Arial" panose="020B0604020202020204"/>
              </a:rPr>
              <a:t>Дисперсия</a:t>
            </a:r>
            <a:r>
              <a:rPr sz="3950" b="1" spc="30" dirty="0">
                <a:latin typeface="Arial" panose="020B0604020202020204"/>
                <a:cs typeface="Arial" panose="020B0604020202020204"/>
              </a:rPr>
              <a:t> </a:t>
            </a:r>
            <a:r>
              <a:rPr sz="3950" b="1" dirty="0">
                <a:latin typeface="Arial" panose="020B0604020202020204"/>
                <a:cs typeface="Arial" panose="020B0604020202020204"/>
              </a:rPr>
              <a:t>(Variance)</a:t>
            </a:r>
            <a:r>
              <a:rPr sz="3950" b="1" spc="25" dirty="0">
                <a:latin typeface="Arial" panose="020B0604020202020204"/>
                <a:cs typeface="Arial" panose="020B0604020202020204"/>
              </a:rPr>
              <a:t> </a:t>
            </a:r>
            <a:r>
              <a:rPr sz="395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950" spc="-8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орташадан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орташа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квадраттық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ауытқу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1016635" marR="347345" lvl="1" indent="-502920">
              <a:lnSpc>
                <a:spcPts val="3810"/>
              </a:lnSpc>
              <a:spcBef>
                <a:spcPts val="3760"/>
              </a:spcBef>
              <a:buSzPct val="123000"/>
              <a:buFont typeface="Trebuchet MS" panose="020B0603020202020204"/>
              <a:buChar char="•"/>
              <a:tabLst>
                <a:tab pos="1016635" algn="l"/>
              </a:tabLst>
            </a:pPr>
            <a:r>
              <a:rPr lang="en-US" altLang="en-US" sz="3950" b="1" spc="-160" dirty="0">
                <a:latin typeface="Arial" panose="020B0604020202020204"/>
                <a:cs typeface="Arial" panose="020B0604020202020204"/>
              </a:rPr>
              <a:t>Стандартты</a:t>
            </a:r>
            <a:r>
              <a:rPr lang="en-US" altLang="ru-RU" sz="3950" b="1" spc="-160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en-US" sz="3950" b="1" spc="-160" dirty="0">
                <a:latin typeface="Arial" panose="020B0604020202020204"/>
                <a:cs typeface="Arial" panose="020B0604020202020204"/>
              </a:rPr>
              <a:t>ауытқу</a:t>
            </a:r>
            <a:r>
              <a:rPr sz="3950" b="1" spc="-160" dirty="0">
                <a:latin typeface="Arial" panose="020B0604020202020204"/>
                <a:cs typeface="Arial" panose="020B0604020202020204"/>
              </a:rPr>
              <a:t> </a:t>
            </a:r>
            <a:r>
              <a:rPr sz="3950" b="1" dirty="0">
                <a:latin typeface="Arial" panose="020B0604020202020204"/>
                <a:cs typeface="Arial" panose="020B0604020202020204"/>
              </a:rPr>
              <a:t>(Standard</a:t>
            </a:r>
            <a:r>
              <a:rPr sz="3950" b="1" spc="-155" dirty="0">
                <a:latin typeface="Arial" panose="020B0604020202020204"/>
                <a:cs typeface="Arial" panose="020B0604020202020204"/>
              </a:rPr>
              <a:t> </a:t>
            </a:r>
            <a:r>
              <a:rPr sz="3950" b="1" dirty="0">
                <a:latin typeface="Arial" panose="020B0604020202020204"/>
                <a:cs typeface="Arial" panose="020B0604020202020204"/>
              </a:rPr>
              <a:t>Deviation)</a:t>
            </a:r>
            <a:r>
              <a:rPr sz="3950" b="1" spc="-135" dirty="0">
                <a:latin typeface="Arial" panose="020B0604020202020204"/>
                <a:cs typeface="Arial" panose="020B0604020202020204"/>
              </a:rPr>
              <a:t> </a:t>
            </a:r>
            <a:r>
              <a:rPr sz="395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950" spc="-1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дисперсия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түбірі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деректердің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орташа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мәннен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типтік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ауытқуын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көрсетеді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1156970" indent="-1144270">
              <a:lnSpc>
                <a:spcPts val="4535"/>
              </a:lnSpc>
              <a:spcBef>
                <a:spcPts val="3575"/>
              </a:spcBef>
              <a:buSzPct val="123000"/>
              <a:buFont typeface="Trebuchet MS" panose="020B0603020202020204"/>
              <a:buChar char="•"/>
              <a:tabLst>
                <a:tab pos="1156970" algn="l"/>
              </a:tabLst>
            </a:pPr>
            <a:r>
              <a:rPr lang="en-US" altLang="ru-RU" sz="3950" b="1" spc="-25" dirty="0">
                <a:latin typeface="Arial" panose="020B0604020202020204"/>
                <a:cs typeface="Arial" panose="020B0604020202020204"/>
              </a:rPr>
              <a:t>ML </a:t>
            </a:r>
            <a:r>
              <a:rPr lang="en-US" altLang="en-US" sz="3950" b="1" spc="-25" dirty="0">
                <a:latin typeface="Arial" panose="020B0604020202020204"/>
                <a:cs typeface="Arial" panose="020B0604020202020204"/>
              </a:rPr>
              <a:t>тіліндегі</a:t>
            </a:r>
            <a:r>
              <a:rPr lang="en-US" altLang="ru-RU" sz="3950" b="1" spc="-25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en-US" sz="3950" b="1" spc="-25" dirty="0">
                <a:latin typeface="Arial" panose="020B0604020202020204"/>
                <a:cs typeface="Arial" panose="020B0604020202020204"/>
              </a:rPr>
              <a:t>қолданба</a:t>
            </a:r>
            <a:r>
              <a:rPr sz="3950" b="1" spc="-25" dirty="0">
                <a:latin typeface="Arial" panose="020B0604020202020204"/>
                <a:cs typeface="Arial" panose="020B0604020202020204"/>
              </a:rPr>
              <a:t>:</a:t>
            </a:r>
            <a:endParaRPr sz="3950">
              <a:latin typeface="Arial" panose="020B0604020202020204"/>
              <a:cs typeface="Arial" panose="020B0604020202020204"/>
            </a:endParaRPr>
          </a:p>
          <a:p>
            <a:pPr marL="513715" marR="5080">
              <a:lnSpc>
                <a:spcPts val="4360"/>
              </a:lnSpc>
              <a:spcBef>
                <a:spcPts val="260"/>
              </a:spcBef>
            </a:pP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Егер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деректерде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үлкен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таралу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болса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қалыпқа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келтіру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немесе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стандарттау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(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мысалы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, sklearn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ішіндегі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StandardScaler)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қажет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болуы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мүмкін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950">
              <a:latin typeface="Trebuchet MS" panose="020B0603020202020204"/>
              <a:cs typeface="Trebuchet MS" panose="020B0603020202020204"/>
            </a:endParaRPr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538566" y="7987336"/>
            <a:ext cx="502272" cy="502272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9021" y="883643"/>
            <a:ext cx="18066056" cy="1089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95"/>
              </a:spcBef>
            </a:pPr>
            <a:r>
              <a:rPr lang="" altLang="en-US" spc="-55" dirty="0"/>
              <a:t>Қ</a:t>
            </a:r>
            <a:r>
              <a:rPr lang="en-US" altLang="en-US" spc="-55" dirty="0"/>
              <a:t>алыпқа</a:t>
            </a:r>
            <a:r>
              <a:rPr lang="en-US" altLang="ru-RU" spc="-55" dirty="0"/>
              <a:t> </a:t>
            </a:r>
            <a:r>
              <a:rPr lang="en-US" altLang="en-US" spc="-55" dirty="0"/>
              <a:t>келтіру</a:t>
            </a:r>
            <a:endParaRPr lang="en-US" altLang="en-US" spc="-55" dirty="0"/>
          </a:p>
        </p:txBody>
      </p:sp>
      <p:sp>
        <p:nvSpPr>
          <p:cNvPr id="3" name="object 3"/>
          <p:cNvSpPr txBox="1"/>
          <p:nvPr/>
        </p:nvSpPr>
        <p:spPr>
          <a:xfrm>
            <a:off x="1500593" y="3447327"/>
            <a:ext cx="17508220" cy="6078220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12700" marR="5080">
              <a:lnSpc>
                <a:spcPct val="84000"/>
              </a:lnSpc>
              <a:spcBef>
                <a:spcPts val="830"/>
              </a:spcBef>
              <a:tabLst>
                <a:tab pos="12710160" algn="l"/>
              </a:tabLst>
            </a:pPr>
            <a:r>
              <a:rPr lang="en-US" altLang="en-US" sz="3750" b="1" spc="-55" dirty="0">
                <a:sym typeface="+mn-ea"/>
              </a:rPr>
              <a:t>Қалыпқа</a:t>
            </a:r>
            <a:r>
              <a:rPr lang="en-US" altLang="ru-RU" sz="3750" b="1" spc="-55" dirty="0">
                <a:sym typeface="+mn-ea"/>
              </a:rPr>
              <a:t> </a:t>
            </a:r>
            <a:r>
              <a:rPr lang="en-US" altLang="en-US" sz="3750" b="1" spc="-55" dirty="0">
                <a:sym typeface="+mn-ea"/>
              </a:rPr>
              <a:t>келтіру</a:t>
            </a:r>
            <a:r>
              <a:rPr sz="3750" b="1" spc="1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750" dirty="0">
                <a:latin typeface="Trebuchet MS" panose="020B0603020202020204"/>
                <a:cs typeface="Trebuchet MS" panose="020B0603020202020204"/>
              </a:rPr>
              <a:t>-</a:t>
            </a:r>
            <a:r>
              <a:rPr lang="" altLang="" sz="3750" dirty="0">
                <a:latin typeface="Trebuchet MS" panose="020B0603020202020204"/>
                <a:cs typeface="Trebuchet MS" panose="020B0603020202020204"/>
              </a:rPr>
              <a:t> б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ұл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мәндердің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әртүрлі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ауқымдарының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әсерін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жою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үшін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деректерді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бір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шкалаға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түрлендіру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процесі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.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Бұл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машиналық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оқыту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үлгілерінің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сапасын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жақсартуға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көмектеседі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және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есептеулердің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дәлдігін</a:t>
            </a:r>
            <a:r>
              <a:rPr lang="en-US" altLang="ru-RU" sz="37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 spc="-10" dirty="0">
                <a:latin typeface="Trebuchet MS" panose="020B0603020202020204"/>
                <a:cs typeface="Trebuchet MS" panose="020B0603020202020204"/>
              </a:rPr>
              <a:t>арттырады</a:t>
            </a:r>
            <a:r>
              <a:rPr sz="375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375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  <a:spcBef>
                <a:spcPts val="2715"/>
              </a:spcBef>
            </a:pPr>
            <a:r>
              <a:rPr lang="en-US" altLang="en-US" sz="3750" b="1" spc="-10" dirty="0">
                <a:latin typeface="Arial" panose="020B0604020202020204"/>
                <a:cs typeface="Arial" panose="020B0604020202020204"/>
              </a:rPr>
              <a:t>Неліктен</a:t>
            </a:r>
            <a:r>
              <a:rPr lang="en-US" altLang="ru-RU" sz="375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en-US" sz="3750" b="1" spc="-10" dirty="0">
                <a:latin typeface="Arial" panose="020B0604020202020204"/>
                <a:cs typeface="Arial" panose="020B0604020202020204"/>
              </a:rPr>
              <a:t>қалыпқа</a:t>
            </a:r>
            <a:r>
              <a:rPr lang="en-US" altLang="ru-RU" sz="375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en-US" sz="3750" b="1" spc="-10" dirty="0">
                <a:latin typeface="Arial" panose="020B0604020202020204"/>
                <a:cs typeface="Arial" panose="020B0604020202020204"/>
              </a:rPr>
              <a:t>келтіру</a:t>
            </a:r>
            <a:r>
              <a:rPr lang="en-US" altLang="ru-RU" sz="375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en-US" sz="3750" b="1" spc="-10" dirty="0">
                <a:latin typeface="Arial" panose="020B0604020202020204"/>
                <a:cs typeface="Arial" panose="020B0604020202020204"/>
              </a:rPr>
              <a:t>қажет</a:t>
            </a:r>
            <a:r>
              <a:rPr lang="en-US" altLang="ru-RU" sz="3750" b="1" spc="-10" dirty="0">
                <a:latin typeface="Arial" panose="020B0604020202020204"/>
                <a:cs typeface="Arial" panose="020B0604020202020204"/>
              </a:rPr>
              <a:t>?</a:t>
            </a:r>
            <a:r>
              <a:rPr sz="3750" b="1" spc="-10" dirty="0">
                <a:latin typeface="Arial" panose="020B0604020202020204"/>
                <a:cs typeface="Arial" panose="020B0604020202020204"/>
              </a:rPr>
              <a:t>?</a:t>
            </a:r>
            <a:endParaRPr sz="3750">
              <a:latin typeface="Arial" panose="020B0604020202020204"/>
              <a:cs typeface="Arial" panose="020B0604020202020204"/>
            </a:endParaRPr>
          </a:p>
          <a:p>
            <a:pPr marL="513715" indent="-476885">
              <a:lnSpc>
                <a:spcPct val="100000"/>
              </a:lnSpc>
              <a:spcBef>
                <a:spcPts val="2505"/>
              </a:spcBef>
              <a:buSzPct val="123000"/>
              <a:buChar char="•"/>
              <a:tabLst>
                <a:tab pos="513715" algn="l"/>
              </a:tabLst>
            </a:pP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Деректер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масштабындағы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айырмашылықтарды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жояды</a:t>
            </a:r>
            <a:endParaRPr lang="en-US" altLang="en-US" sz="3750">
              <a:latin typeface="Trebuchet MS" panose="020B0603020202020204"/>
              <a:cs typeface="Trebuchet MS" panose="020B0603020202020204"/>
            </a:endParaRPr>
          </a:p>
          <a:p>
            <a:pPr marL="513715" indent="-476885">
              <a:lnSpc>
                <a:spcPct val="100000"/>
              </a:lnSpc>
              <a:spcBef>
                <a:spcPts val="2505"/>
              </a:spcBef>
              <a:buSzPct val="123000"/>
              <a:buChar char="•"/>
              <a:tabLst>
                <a:tab pos="513715" algn="l"/>
              </a:tabLst>
            </a:pP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Машиналық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оқыту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үлгілерінің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дәлдігін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арттырады</a:t>
            </a:r>
            <a:endParaRPr lang="en-US" altLang="en-US" sz="3750">
              <a:latin typeface="Trebuchet MS" panose="020B0603020202020204"/>
              <a:cs typeface="Trebuchet MS" panose="020B0603020202020204"/>
            </a:endParaRPr>
          </a:p>
          <a:p>
            <a:pPr marL="513715" indent="-476885">
              <a:lnSpc>
                <a:spcPct val="100000"/>
              </a:lnSpc>
              <a:spcBef>
                <a:spcPts val="2505"/>
              </a:spcBef>
              <a:buSzPct val="123000"/>
              <a:buChar char="•"/>
              <a:tabLst>
                <a:tab pos="513715" algn="l"/>
              </a:tabLst>
            </a:pP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Жаттығу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процесін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жылдамдатады</a:t>
            </a:r>
            <a:endParaRPr lang="en-US" altLang="en-US" sz="3750">
              <a:latin typeface="Trebuchet MS" panose="020B0603020202020204"/>
              <a:cs typeface="Trebuchet MS" panose="020B0603020202020204"/>
            </a:endParaRPr>
          </a:p>
          <a:p>
            <a:pPr marL="513715" indent="-476885">
              <a:lnSpc>
                <a:spcPct val="100000"/>
              </a:lnSpc>
              <a:spcBef>
                <a:spcPts val="2505"/>
              </a:spcBef>
              <a:buSzPct val="123000"/>
              <a:buChar char="•"/>
              <a:tabLst>
                <a:tab pos="513715" algn="l"/>
              </a:tabLst>
            </a:pP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Нәтижелердің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интерпретациялануын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жақсартады</a:t>
            </a:r>
            <a:endParaRPr lang="en-US" altLang="en-US" sz="375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8628" y="1959560"/>
            <a:ext cx="9954260" cy="1089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en-US" spc="-114" dirty="0"/>
              <a:t>Нормалау</a:t>
            </a:r>
            <a:r>
              <a:rPr lang="en-US" altLang="ru-RU" spc="-114" dirty="0"/>
              <a:t> </a:t>
            </a:r>
            <a:r>
              <a:rPr lang="en-US" altLang="en-US" spc="-114" dirty="0"/>
              <a:t>әдістері</a:t>
            </a:r>
            <a:endParaRPr lang="en-US" altLang="en-US" spc="-114" dirty="0"/>
          </a:p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371565" y="4132132"/>
            <a:ext cx="13004471" cy="6352701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8628" y="1959560"/>
            <a:ext cx="9954260" cy="1089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en-US" spc="-114" dirty="0"/>
              <a:t>Нормалау</a:t>
            </a:r>
            <a:r>
              <a:rPr lang="en-US" altLang="ru-RU" spc="-114" dirty="0"/>
              <a:t> </a:t>
            </a:r>
            <a:r>
              <a:rPr lang="en-US" altLang="en-US" spc="-114" dirty="0"/>
              <a:t>әдістері</a:t>
            </a:r>
            <a:endParaRPr lang="en-US" altLang="en-US" spc="-114" dirty="0"/>
          </a:p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508086" y="4313192"/>
            <a:ext cx="11754822" cy="536053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620" y="883920"/>
            <a:ext cx="18246090" cy="2165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en-US" spc="-35" dirty="0"/>
              <a:t>Деректер</a:t>
            </a:r>
            <a:r>
              <a:rPr lang="en-US" altLang="ru-RU" spc="-35" dirty="0"/>
              <a:t> </a:t>
            </a:r>
            <a:r>
              <a:rPr lang="en-US" altLang="en-US" spc="-35" dirty="0"/>
              <a:t>сипаттамасына</a:t>
            </a:r>
            <a:r>
              <a:rPr lang="en-US" altLang="ru-RU" spc="-35" dirty="0"/>
              <a:t> </a:t>
            </a:r>
            <a:r>
              <a:rPr lang="en-US" altLang="en-US" spc="-35" dirty="0"/>
              <a:t>арналған</a:t>
            </a:r>
            <a:r>
              <a:rPr lang="en-US" altLang="ru-RU" spc="-35" dirty="0"/>
              <a:t> </a:t>
            </a:r>
            <a:r>
              <a:rPr lang="en-US" altLang="en-US" spc="-35" dirty="0"/>
              <a:t>көрсеткіштер</a:t>
            </a:r>
            <a:endParaRPr lang="en-US" altLang="en-US" spc="-35" dirty="0"/>
          </a:p>
        </p:txBody>
      </p:sp>
      <p:sp>
        <p:nvSpPr>
          <p:cNvPr id="3" name="object 3"/>
          <p:cNvSpPr txBox="1"/>
          <p:nvPr/>
        </p:nvSpPr>
        <p:spPr>
          <a:xfrm>
            <a:off x="1136623" y="3749790"/>
            <a:ext cx="12858750" cy="4629150"/>
          </a:xfrm>
          <a:prstGeom prst="rect">
            <a:avLst/>
          </a:prstGeom>
        </p:spPr>
        <p:txBody>
          <a:bodyPr vert="horz" wrap="square" lIns="0" tIns="200025" rIns="0" bIns="0" rtlCol="0">
            <a:spAutoFit/>
          </a:bodyPr>
          <a:lstStyle/>
          <a:p>
            <a:pPr marL="513715" indent="-501015">
              <a:lnSpc>
                <a:spcPct val="100000"/>
              </a:lnSpc>
              <a:spcBef>
                <a:spcPts val="1575"/>
              </a:spcBef>
              <a:buSzPct val="123000"/>
              <a:buFont typeface="Trebuchet MS" panose="020B0603020202020204"/>
              <a:buChar char="•"/>
              <a:tabLst>
                <a:tab pos="513715" algn="l"/>
              </a:tabLst>
            </a:pPr>
            <a:r>
              <a:rPr lang="en-US" altLang="en-US" sz="3950" b="1" spc="-220" dirty="0">
                <a:latin typeface="Trebuchet MS" panose="020B0603020202020204"/>
                <a:cs typeface="Trebuchet MS" panose="020B0603020202020204"/>
              </a:rPr>
              <a:t>Вариация</a:t>
            </a:r>
            <a:r>
              <a:rPr lang="en-US" altLang="ru-RU" sz="3950" b="1" spc="-2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b="1" spc="-220" dirty="0">
                <a:latin typeface="Trebuchet MS" panose="020B0603020202020204"/>
                <a:cs typeface="Trebuchet MS" panose="020B0603020202020204"/>
              </a:rPr>
              <a:t>коэффициенті</a:t>
            </a:r>
            <a:r>
              <a:rPr sz="3950" b="1" spc="-2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spc="-40" dirty="0">
                <a:latin typeface="Trebuchet MS" panose="020B0603020202020204"/>
                <a:cs typeface="Trebuchet MS" panose="020B0603020202020204"/>
              </a:rPr>
              <a:t>(Coefficient</a:t>
            </a:r>
            <a:r>
              <a:rPr sz="3950" spc="-2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spc="-35" dirty="0">
                <a:latin typeface="Trebuchet MS" panose="020B0603020202020204"/>
                <a:cs typeface="Trebuchet MS" panose="020B0603020202020204"/>
              </a:rPr>
              <a:t>of</a:t>
            </a:r>
            <a:r>
              <a:rPr sz="3950" spc="-2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spc="-40" dirty="0">
                <a:latin typeface="Trebuchet MS" panose="020B0603020202020204"/>
                <a:cs typeface="Trebuchet MS" panose="020B0603020202020204"/>
              </a:rPr>
              <a:t>Variation,</a:t>
            </a:r>
            <a:r>
              <a:rPr sz="3950" spc="-2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spc="-25" dirty="0">
                <a:latin typeface="Trebuchet MS" panose="020B0603020202020204"/>
                <a:cs typeface="Trebuchet MS" panose="020B0603020202020204"/>
              </a:rPr>
              <a:t>CV)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513715" indent="-501015">
              <a:lnSpc>
                <a:spcPct val="100000"/>
              </a:lnSpc>
              <a:spcBef>
                <a:spcPts val="2710"/>
              </a:spcBef>
              <a:buSzPct val="123000"/>
              <a:buFont typeface="Trebuchet MS" panose="020B0603020202020204"/>
              <a:buChar char="•"/>
              <a:tabLst>
                <a:tab pos="513715" algn="l"/>
              </a:tabLst>
            </a:pPr>
            <a:r>
              <a:rPr sz="3950" b="1" dirty="0">
                <a:latin typeface="Trebuchet MS" panose="020B0603020202020204"/>
                <a:cs typeface="Trebuchet MS" panose="020B0603020202020204"/>
              </a:rPr>
              <a:t>Квартили</a:t>
            </a:r>
            <a:r>
              <a:rPr sz="3950" b="1" spc="2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(Quartiles)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513715" indent="-501015">
              <a:lnSpc>
                <a:spcPct val="100000"/>
              </a:lnSpc>
              <a:spcBef>
                <a:spcPts val="2715"/>
              </a:spcBef>
              <a:buSzPct val="123000"/>
              <a:buFont typeface="Trebuchet MS" panose="020B0603020202020204"/>
              <a:buChar char="•"/>
              <a:tabLst>
                <a:tab pos="513715" algn="l"/>
              </a:tabLst>
            </a:pPr>
            <a:r>
              <a:rPr lang="en-US" altLang="en-US" sz="3950" b="1" spc="-155" dirty="0">
                <a:latin typeface="Trebuchet MS" panose="020B0603020202020204"/>
                <a:cs typeface="Trebuchet MS" panose="020B0603020202020204"/>
              </a:rPr>
              <a:t>Квартильаралық</a:t>
            </a:r>
            <a:r>
              <a:rPr lang="en-US" altLang="ru-RU" sz="3950" b="1" spc="-1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b="1" spc="-155" dirty="0">
                <a:latin typeface="Trebuchet MS" panose="020B0603020202020204"/>
                <a:cs typeface="Trebuchet MS" panose="020B0603020202020204"/>
              </a:rPr>
              <a:t>диапазон</a:t>
            </a:r>
            <a:r>
              <a:rPr sz="3950" b="1" spc="-1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dirty="0">
                <a:latin typeface="Trebuchet MS" panose="020B0603020202020204"/>
                <a:cs typeface="Trebuchet MS" panose="020B0603020202020204"/>
              </a:rPr>
              <a:t>(IQR</a:t>
            </a:r>
            <a:r>
              <a:rPr sz="3950" spc="-1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dirty="0">
                <a:latin typeface="Trebuchet MS" panose="020B0603020202020204"/>
                <a:cs typeface="Trebuchet MS" panose="020B0603020202020204"/>
              </a:rPr>
              <a:t>-</a:t>
            </a:r>
            <a:r>
              <a:rPr sz="3950" spc="-15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dirty="0">
                <a:latin typeface="Trebuchet MS" panose="020B0603020202020204"/>
                <a:cs typeface="Trebuchet MS" panose="020B0603020202020204"/>
              </a:rPr>
              <a:t>Interquartile</a:t>
            </a:r>
            <a:r>
              <a:rPr sz="3950" spc="-1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Range)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513715" indent="-501015">
              <a:lnSpc>
                <a:spcPct val="100000"/>
              </a:lnSpc>
              <a:spcBef>
                <a:spcPts val="2700"/>
              </a:spcBef>
              <a:buSzPct val="123000"/>
              <a:buFont typeface="Trebuchet MS" panose="020B0603020202020204"/>
              <a:buChar char="•"/>
              <a:tabLst>
                <a:tab pos="513715" algn="l"/>
              </a:tabLst>
            </a:pPr>
            <a:r>
              <a:rPr lang="en-US" altLang="en-US" sz="3950" b="1" spc="145" dirty="0">
                <a:latin typeface="Trebuchet MS" panose="020B0603020202020204"/>
                <a:cs typeface="Trebuchet MS" panose="020B0603020202020204"/>
              </a:rPr>
              <a:t>Асимметрия</a:t>
            </a:r>
            <a:r>
              <a:rPr lang="en-US" altLang="ru-RU" sz="3950" b="1" spc="1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b="1" spc="145" dirty="0">
                <a:latin typeface="Trebuchet MS" panose="020B0603020202020204"/>
                <a:cs typeface="Trebuchet MS" panose="020B0603020202020204"/>
              </a:rPr>
              <a:t>коэффициенті</a:t>
            </a:r>
            <a:r>
              <a:rPr sz="3950" b="1" spc="1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(Skewness)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513715" indent="-501015">
              <a:lnSpc>
                <a:spcPct val="100000"/>
              </a:lnSpc>
              <a:spcBef>
                <a:spcPts val="2715"/>
              </a:spcBef>
              <a:buSzPct val="123000"/>
              <a:buFont typeface="Trebuchet MS" panose="020B0603020202020204"/>
              <a:buChar char="•"/>
              <a:tabLst>
                <a:tab pos="513715" algn="l"/>
                <a:tab pos="2734310" algn="l"/>
              </a:tabLst>
            </a:pPr>
            <a:r>
              <a:rPr sz="3950" b="1" spc="-10" dirty="0">
                <a:latin typeface="Trebuchet MS" panose="020B0603020202020204"/>
                <a:cs typeface="Trebuchet MS" panose="020B0603020202020204"/>
              </a:rPr>
              <a:t>Эксцесс</a:t>
            </a:r>
            <a:r>
              <a:rPr sz="3950" b="1" dirty="0">
                <a:latin typeface="Trebuchet MS" panose="020B0603020202020204"/>
                <a:cs typeface="Trebuchet MS" panose="020B0603020202020204"/>
              </a:rPr>
              <a:t>	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(Kurtosis)</a:t>
            </a:r>
            <a:endParaRPr sz="395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9021" y="883643"/>
            <a:ext cx="18066056" cy="2146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5">
              <a:lnSpc>
                <a:spcPts val="8325"/>
              </a:lnSpc>
              <a:spcBef>
                <a:spcPts val="95"/>
              </a:spcBef>
            </a:pPr>
            <a:r>
              <a:rPr lang="en-US" altLang="en-US" sz="7200" dirty="0"/>
              <a:t>Вариация</a:t>
            </a:r>
            <a:r>
              <a:rPr lang="en-US" altLang="ru-RU" sz="7200" dirty="0"/>
              <a:t> </a:t>
            </a:r>
            <a:r>
              <a:rPr lang="en-US" altLang="en-US" sz="7200" dirty="0"/>
              <a:t>коэффициенті</a:t>
            </a:r>
            <a:br>
              <a:rPr lang="en-US" altLang="en-US" sz="3950" dirty="0"/>
            </a:br>
            <a:r>
              <a:rPr sz="3950" dirty="0"/>
              <a:t>Coefficient</a:t>
            </a:r>
            <a:r>
              <a:rPr sz="3950" spc="-190" dirty="0"/>
              <a:t> </a:t>
            </a:r>
            <a:r>
              <a:rPr sz="3950" dirty="0"/>
              <a:t>of</a:t>
            </a:r>
            <a:r>
              <a:rPr sz="3950" spc="-200" dirty="0"/>
              <a:t> </a:t>
            </a:r>
            <a:r>
              <a:rPr sz="3950" dirty="0"/>
              <a:t>Variation,</a:t>
            </a:r>
            <a:r>
              <a:rPr sz="3950" spc="-190" dirty="0"/>
              <a:t> </a:t>
            </a:r>
            <a:r>
              <a:rPr sz="3950" spc="-25" dirty="0"/>
              <a:t>CV</a:t>
            </a:r>
            <a:endParaRPr sz="3950"/>
          </a:p>
        </p:txBody>
      </p:sp>
      <p:sp>
        <p:nvSpPr>
          <p:cNvPr id="3" name="object 3"/>
          <p:cNvSpPr txBox="1"/>
          <p:nvPr/>
        </p:nvSpPr>
        <p:spPr>
          <a:xfrm>
            <a:off x="1525270" y="3319145"/>
            <a:ext cx="8939530" cy="3111500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12700" marR="5080">
              <a:lnSpc>
                <a:spcPts val="3800"/>
              </a:lnSpc>
              <a:spcBef>
                <a:spcPts val="1005"/>
              </a:spcBef>
            </a:pP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Пайызбен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көрсетілген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деректердің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салыстырмалы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дисперсиясын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өлшейді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>
              <a:lnSpc>
                <a:spcPct val="100000"/>
              </a:lnSpc>
              <a:spcBef>
                <a:spcPts val="2450"/>
              </a:spcBef>
            </a:pP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</a:pPr>
            <a:r>
              <a:rPr sz="3900" b="1" spc="-10" dirty="0">
                <a:latin typeface="Arial" panose="020B0604020202020204"/>
                <a:cs typeface="Arial" panose="020B0604020202020204"/>
              </a:rPr>
              <a:t>Формула:</a:t>
            </a:r>
            <a:endParaRPr sz="39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5270" y="8630920"/>
            <a:ext cx="8933180" cy="1590040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1040"/>
              </a:spcBef>
            </a:pP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Түйіндеме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неғұрлым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жоғары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болса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деректердің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өзгергіштігі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соғұрлым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жоғары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болады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950">
              <a:latin typeface="Trebuchet MS" panose="020B0603020202020204"/>
              <a:cs typeface="Trebuchet MS" panose="020B0603020202020204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1701090" y="2391654"/>
            <a:ext cx="7537450" cy="3933825"/>
            <a:chOff x="11701090" y="2391654"/>
            <a:chExt cx="7537450" cy="3933825"/>
          </a:xfrm>
        </p:grpSpPr>
        <p:sp>
          <p:nvSpPr>
            <p:cNvPr id="6" name="object 6"/>
            <p:cNvSpPr/>
            <p:nvPr/>
          </p:nvSpPr>
          <p:spPr>
            <a:xfrm>
              <a:off x="11704319" y="2834100"/>
              <a:ext cx="7531100" cy="3488054"/>
            </a:xfrm>
            <a:custGeom>
              <a:avLst/>
              <a:gdLst/>
              <a:ahLst/>
              <a:cxnLst/>
              <a:rect l="l" t="t" r="r" b="b"/>
              <a:pathLst>
                <a:path w="7531100" h="3488054">
                  <a:moveTo>
                    <a:pt x="7530232" y="214"/>
                  </a:moveTo>
                  <a:lnTo>
                    <a:pt x="-295" y="214"/>
                  </a:lnTo>
                  <a:lnTo>
                    <a:pt x="-295" y="3488054"/>
                  </a:lnTo>
                  <a:lnTo>
                    <a:pt x="7530232" y="3488054"/>
                  </a:lnTo>
                  <a:lnTo>
                    <a:pt x="7530232" y="214"/>
                  </a:lnTo>
                  <a:close/>
                </a:path>
              </a:pathLst>
            </a:custGeom>
            <a:solidFill>
              <a:srgbClr val="F5F4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1704319" y="2808192"/>
              <a:ext cx="7531100" cy="3514090"/>
            </a:xfrm>
            <a:custGeom>
              <a:avLst/>
              <a:gdLst/>
              <a:ahLst/>
              <a:cxnLst/>
              <a:rect l="l" t="t" r="r" b="b"/>
              <a:pathLst>
                <a:path w="7531100" h="3514090">
                  <a:moveTo>
                    <a:pt x="-295" y="3513962"/>
                  </a:moveTo>
                  <a:lnTo>
                    <a:pt x="7530232" y="3513962"/>
                  </a:lnTo>
                  <a:lnTo>
                    <a:pt x="7530232" y="214"/>
                  </a:lnTo>
                  <a:lnTo>
                    <a:pt x="-295" y="214"/>
                  </a:lnTo>
                  <a:lnTo>
                    <a:pt x="-295" y="3513962"/>
                  </a:lnTo>
                  <a:close/>
                </a:path>
              </a:pathLst>
            </a:custGeom>
            <a:ln w="6458">
              <a:solidFill>
                <a:srgbClr val="3838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2027280" y="3137757"/>
              <a:ext cx="6833234" cy="2854960"/>
            </a:xfrm>
            <a:custGeom>
              <a:avLst/>
              <a:gdLst/>
              <a:ahLst/>
              <a:cxnLst/>
              <a:rect l="l" t="t" r="r" b="b"/>
              <a:pathLst>
                <a:path w="6833234" h="2854960">
                  <a:moveTo>
                    <a:pt x="6832758" y="2854967"/>
                  </a:moveTo>
                  <a:lnTo>
                    <a:pt x="-303" y="2854967"/>
                  </a:lnTo>
                  <a:lnTo>
                    <a:pt x="-303" y="206"/>
                  </a:lnTo>
                </a:path>
              </a:pathLst>
            </a:custGeom>
            <a:ln w="12918">
              <a:solidFill>
                <a:srgbClr val="3838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11704319" y="2394883"/>
              <a:ext cx="7531100" cy="439420"/>
            </a:xfrm>
            <a:custGeom>
              <a:avLst/>
              <a:gdLst/>
              <a:ahLst/>
              <a:cxnLst/>
              <a:rect l="l" t="t" r="r" b="b"/>
              <a:pathLst>
                <a:path w="7531100" h="439419">
                  <a:moveTo>
                    <a:pt x="7530232" y="225"/>
                  </a:moveTo>
                  <a:lnTo>
                    <a:pt x="-295" y="225"/>
                  </a:lnTo>
                  <a:lnTo>
                    <a:pt x="-295" y="439430"/>
                  </a:lnTo>
                  <a:lnTo>
                    <a:pt x="7530232" y="439430"/>
                  </a:lnTo>
                  <a:lnTo>
                    <a:pt x="7530232" y="2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1704319" y="2394883"/>
              <a:ext cx="7531100" cy="439420"/>
            </a:xfrm>
            <a:custGeom>
              <a:avLst/>
              <a:gdLst/>
              <a:ahLst/>
              <a:cxnLst/>
              <a:rect l="l" t="t" r="r" b="b"/>
              <a:pathLst>
                <a:path w="7531100" h="439419">
                  <a:moveTo>
                    <a:pt x="-295" y="439430"/>
                  </a:moveTo>
                  <a:lnTo>
                    <a:pt x="7530232" y="439430"/>
                  </a:lnTo>
                  <a:lnTo>
                    <a:pt x="7530232" y="225"/>
                  </a:lnTo>
                  <a:lnTo>
                    <a:pt x="-295" y="225"/>
                  </a:lnTo>
                  <a:lnTo>
                    <a:pt x="-295" y="439430"/>
                  </a:lnTo>
                  <a:close/>
                </a:path>
              </a:pathLst>
            </a:custGeom>
            <a:ln w="6458">
              <a:solidFill>
                <a:srgbClr val="383838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2136955" y="2546309"/>
              <a:ext cx="1361659" cy="9623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2330810" y="3073114"/>
              <a:ext cx="6494145" cy="2571750"/>
            </a:xfrm>
            <a:custGeom>
              <a:avLst/>
              <a:gdLst/>
              <a:ahLst/>
              <a:cxnLst/>
              <a:rect l="l" t="t" r="r" b="b"/>
              <a:pathLst>
                <a:path w="6494144" h="2571750">
                  <a:moveTo>
                    <a:pt x="-311" y="2571639"/>
                  </a:moveTo>
                  <a:lnTo>
                    <a:pt x="6493669" y="208"/>
                  </a:lnTo>
                </a:path>
              </a:pathLst>
            </a:custGeom>
            <a:ln w="32294">
              <a:solidFill>
                <a:srgbClr val="C3F5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13654557" y="4590433"/>
              <a:ext cx="2404745" cy="1029335"/>
            </a:xfrm>
            <a:custGeom>
              <a:avLst/>
              <a:gdLst/>
              <a:ahLst/>
              <a:cxnLst/>
              <a:rect l="l" t="t" r="r" b="b"/>
              <a:pathLst>
                <a:path w="2404744" h="1029335">
                  <a:moveTo>
                    <a:pt x="180848" y="938758"/>
                  </a:moveTo>
                  <a:lnTo>
                    <a:pt x="173736" y="903579"/>
                  </a:lnTo>
                  <a:lnTo>
                    <a:pt x="154305" y="874750"/>
                  </a:lnTo>
                  <a:lnTo>
                    <a:pt x="125603" y="855446"/>
                  </a:lnTo>
                  <a:lnTo>
                    <a:pt x="90424" y="848334"/>
                  </a:lnTo>
                  <a:lnTo>
                    <a:pt x="55118" y="855446"/>
                  </a:lnTo>
                  <a:lnTo>
                    <a:pt x="26416" y="874750"/>
                  </a:lnTo>
                  <a:lnTo>
                    <a:pt x="7112" y="903579"/>
                  </a:lnTo>
                  <a:lnTo>
                    <a:pt x="0" y="938758"/>
                  </a:lnTo>
                  <a:lnTo>
                    <a:pt x="7112" y="973937"/>
                  </a:lnTo>
                  <a:lnTo>
                    <a:pt x="26416" y="1002639"/>
                  </a:lnTo>
                  <a:lnTo>
                    <a:pt x="55118" y="1022070"/>
                  </a:lnTo>
                  <a:lnTo>
                    <a:pt x="90424" y="1029182"/>
                  </a:lnTo>
                  <a:lnTo>
                    <a:pt x="125603" y="1022070"/>
                  </a:lnTo>
                  <a:lnTo>
                    <a:pt x="154305" y="1002639"/>
                  </a:lnTo>
                  <a:lnTo>
                    <a:pt x="173736" y="973937"/>
                  </a:lnTo>
                  <a:lnTo>
                    <a:pt x="180848" y="938758"/>
                  </a:lnTo>
                  <a:close/>
                </a:path>
                <a:path w="2404744" h="1029335">
                  <a:moveTo>
                    <a:pt x="2404186" y="104140"/>
                  </a:moveTo>
                  <a:lnTo>
                    <a:pt x="2403170" y="69469"/>
                  </a:lnTo>
                  <a:lnTo>
                    <a:pt x="2389200" y="37719"/>
                  </a:lnTo>
                  <a:lnTo>
                    <a:pt x="2363292" y="12827"/>
                  </a:lnTo>
                  <a:lnTo>
                    <a:pt x="2329764" y="0"/>
                  </a:lnTo>
                  <a:lnTo>
                    <a:pt x="2295220" y="1016"/>
                  </a:lnTo>
                  <a:lnTo>
                    <a:pt x="2263343" y="14859"/>
                  </a:lnTo>
                  <a:lnTo>
                    <a:pt x="2238578" y="40767"/>
                  </a:lnTo>
                  <a:lnTo>
                    <a:pt x="2225751" y="74295"/>
                  </a:lnTo>
                  <a:lnTo>
                    <a:pt x="2226640" y="108966"/>
                  </a:lnTo>
                  <a:lnTo>
                    <a:pt x="2240610" y="140716"/>
                  </a:lnTo>
                  <a:lnTo>
                    <a:pt x="2266518" y="165608"/>
                  </a:lnTo>
                  <a:lnTo>
                    <a:pt x="2300046" y="178435"/>
                  </a:lnTo>
                  <a:lnTo>
                    <a:pt x="2334717" y="177419"/>
                  </a:lnTo>
                  <a:lnTo>
                    <a:pt x="2366467" y="163576"/>
                  </a:lnTo>
                  <a:lnTo>
                    <a:pt x="2391232" y="137668"/>
                  </a:lnTo>
                  <a:lnTo>
                    <a:pt x="2404186" y="104140"/>
                  </a:lnTo>
                  <a:close/>
                </a:path>
              </a:pathLst>
            </a:custGeom>
            <a:solidFill>
              <a:srgbClr val="4A379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13667384" y="4591449"/>
              <a:ext cx="2393315" cy="1028065"/>
            </a:xfrm>
            <a:custGeom>
              <a:avLst/>
              <a:gdLst/>
              <a:ahLst/>
              <a:cxnLst/>
              <a:rect l="l" t="t" r="r" b="b"/>
              <a:pathLst>
                <a:path w="2393315" h="1028064">
                  <a:moveTo>
                    <a:pt x="168021" y="940663"/>
                  </a:moveTo>
                  <a:lnTo>
                    <a:pt x="166751" y="925931"/>
                  </a:lnTo>
                  <a:lnTo>
                    <a:pt x="163068" y="911707"/>
                  </a:lnTo>
                  <a:lnTo>
                    <a:pt x="156972" y="898372"/>
                  </a:lnTo>
                  <a:lnTo>
                    <a:pt x="148717" y="886053"/>
                  </a:lnTo>
                  <a:lnTo>
                    <a:pt x="154686" y="901039"/>
                  </a:lnTo>
                  <a:lnTo>
                    <a:pt x="157861" y="916787"/>
                  </a:lnTo>
                  <a:lnTo>
                    <a:pt x="149352" y="963904"/>
                  </a:lnTo>
                  <a:lnTo>
                    <a:pt x="117348" y="999464"/>
                  </a:lnTo>
                  <a:lnTo>
                    <a:pt x="71120" y="1013307"/>
                  </a:lnTo>
                  <a:lnTo>
                    <a:pt x="54864" y="1012037"/>
                  </a:lnTo>
                  <a:lnTo>
                    <a:pt x="39116" y="1007973"/>
                  </a:lnTo>
                  <a:lnTo>
                    <a:pt x="24511" y="1001115"/>
                  </a:lnTo>
                  <a:lnTo>
                    <a:pt x="11303" y="991717"/>
                  </a:lnTo>
                  <a:lnTo>
                    <a:pt x="0" y="980033"/>
                  </a:lnTo>
                  <a:lnTo>
                    <a:pt x="7874" y="992479"/>
                  </a:lnTo>
                  <a:lnTo>
                    <a:pt x="41910" y="1020038"/>
                  </a:lnTo>
                  <a:lnTo>
                    <a:pt x="85090" y="1027912"/>
                  </a:lnTo>
                  <a:lnTo>
                    <a:pt x="99695" y="1025753"/>
                  </a:lnTo>
                  <a:lnTo>
                    <a:pt x="138684" y="1005560"/>
                  </a:lnTo>
                  <a:lnTo>
                    <a:pt x="163068" y="969365"/>
                  </a:lnTo>
                  <a:lnTo>
                    <a:pt x="166751" y="955268"/>
                  </a:lnTo>
                  <a:lnTo>
                    <a:pt x="168021" y="940663"/>
                  </a:lnTo>
                  <a:close/>
                </a:path>
                <a:path w="2393315" h="1028064">
                  <a:moveTo>
                    <a:pt x="2393264" y="87630"/>
                  </a:moveTo>
                  <a:lnTo>
                    <a:pt x="2382596" y="45212"/>
                  </a:lnTo>
                  <a:lnTo>
                    <a:pt x="2352878" y="13335"/>
                  </a:lnTo>
                  <a:lnTo>
                    <a:pt x="2311349" y="0"/>
                  </a:lnTo>
                  <a:lnTo>
                    <a:pt x="2296617" y="381"/>
                  </a:lnTo>
                  <a:lnTo>
                    <a:pt x="2312492" y="3429"/>
                  </a:lnTo>
                  <a:lnTo>
                    <a:pt x="2327351" y="9271"/>
                  </a:lnTo>
                  <a:lnTo>
                    <a:pt x="2362657" y="41529"/>
                  </a:lnTo>
                  <a:lnTo>
                    <a:pt x="2375611" y="87630"/>
                  </a:lnTo>
                  <a:lnTo>
                    <a:pt x="2374087" y="103886"/>
                  </a:lnTo>
                  <a:lnTo>
                    <a:pt x="2352751" y="147193"/>
                  </a:lnTo>
                  <a:lnTo>
                    <a:pt x="2312238" y="173101"/>
                  </a:lnTo>
                  <a:lnTo>
                    <a:pt x="2296363" y="176276"/>
                  </a:lnTo>
                  <a:lnTo>
                    <a:pt x="2311095" y="176403"/>
                  </a:lnTo>
                  <a:lnTo>
                    <a:pt x="2352497" y="162433"/>
                  </a:lnTo>
                  <a:lnTo>
                    <a:pt x="2382342" y="130175"/>
                  </a:lnTo>
                  <a:lnTo>
                    <a:pt x="2391994" y="102235"/>
                  </a:lnTo>
                  <a:lnTo>
                    <a:pt x="2393264" y="87630"/>
                  </a:lnTo>
                  <a:close/>
                </a:path>
              </a:pathLst>
            </a:custGeom>
            <a:solidFill>
              <a:srgbClr val="2D1E7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13686815" y="4618119"/>
              <a:ext cx="2272665" cy="930910"/>
            </a:xfrm>
            <a:custGeom>
              <a:avLst/>
              <a:gdLst/>
              <a:ahLst/>
              <a:cxnLst/>
              <a:rect l="l" t="t" r="r" b="b"/>
              <a:pathLst>
                <a:path w="2272665" h="930910">
                  <a:moveTo>
                    <a:pt x="103378" y="867511"/>
                  </a:moveTo>
                  <a:lnTo>
                    <a:pt x="68961" y="847445"/>
                  </a:lnTo>
                  <a:lnTo>
                    <a:pt x="55372" y="846556"/>
                  </a:lnTo>
                  <a:lnTo>
                    <a:pt x="44069" y="848207"/>
                  </a:lnTo>
                  <a:lnTo>
                    <a:pt x="8636" y="873734"/>
                  </a:lnTo>
                  <a:lnTo>
                    <a:pt x="0" y="905103"/>
                  </a:lnTo>
                  <a:lnTo>
                    <a:pt x="254" y="913104"/>
                  </a:lnTo>
                  <a:lnTo>
                    <a:pt x="2413" y="921105"/>
                  </a:lnTo>
                  <a:lnTo>
                    <a:pt x="6604" y="929106"/>
                  </a:lnTo>
                  <a:lnTo>
                    <a:pt x="7239" y="929868"/>
                  </a:lnTo>
                  <a:lnTo>
                    <a:pt x="8128" y="930503"/>
                  </a:lnTo>
                  <a:lnTo>
                    <a:pt x="8890" y="922375"/>
                  </a:lnTo>
                  <a:lnTo>
                    <a:pt x="10668" y="914374"/>
                  </a:lnTo>
                  <a:lnTo>
                    <a:pt x="32766" y="880465"/>
                  </a:lnTo>
                  <a:lnTo>
                    <a:pt x="70358" y="864082"/>
                  </a:lnTo>
                  <a:lnTo>
                    <a:pt x="78740" y="863447"/>
                  </a:lnTo>
                  <a:lnTo>
                    <a:pt x="86995" y="863828"/>
                  </a:lnTo>
                  <a:lnTo>
                    <a:pt x="95250" y="865225"/>
                  </a:lnTo>
                  <a:lnTo>
                    <a:pt x="103378" y="867511"/>
                  </a:lnTo>
                  <a:close/>
                </a:path>
                <a:path w="2272665" h="930910">
                  <a:moveTo>
                    <a:pt x="2272233" y="114173"/>
                  </a:moveTo>
                  <a:lnTo>
                    <a:pt x="2247341" y="82550"/>
                  </a:lnTo>
                  <a:lnTo>
                    <a:pt x="2242642" y="58293"/>
                  </a:lnTo>
                  <a:lnTo>
                    <a:pt x="2242896" y="50038"/>
                  </a:lnTo>
                  <a:lnTo>
                    <a:pt x="2258263" y="11811"/>
                  </a:lnTo>
                  <a:lnTo>
                    <a:pt x="2270074" y="0"/>
                  </a:lnTo>
                  <a:lnTo>
                    <a:pt x="2263470" y="1270"/>
                  </a:lnTo>
                  <a:lnTo>
                    <a:pt x="2230450" y="23622"/>
                  </a:lnTo>
                  <a:lnTo>
                    <a:pt x="2219147" y="61722"/>
                  </a:lnTo>
                  <a:lnTo>
                    <a:pt x="2220798" y="72898"/>
                  </a:lnTo>
                  <a:lnTo>
                    <a:pt x="2246452" y="107442"/>
                  </a:lnTo>
                  <a:lnTo>
                    <a:pt x="2270328" y="114681"/>
                  </a:lnTo>
                  <a:lnTo>
                    <a:pt x="2271344" y="114554"/>
                  </a:lnTo>
                  <a:lnTo>
                    <a:pt x="2272233" y="114173"/>
                  </a:lnTo>
                  <a:close/>
                </a:path>
              </a:pathLst>
            </a:custGeom>
            <a:solidFill>
              <a:srgbClr val="A292E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12543726" y="4276108"/>
              <a:ext cx="3515360" cy="1343660"/>
            </a:xfrm>
            <a:custGeom>
              <a:avLst/>
              <a:gdLst/>
              <a:ahLst/>
              <a:cxnLst/>
              <a:rect l="l" t="t" r="r" b="b"/>
              <a:pathLst>
                <a:path w="3515359" h="1343660">
                  <a:moveTo>
                    <a:pt x="187185" y="90424"/>
                  </a:moveTo>
                  <a:lnTo>
                    <a:pt x="179819" y="55245"/>
                  </a:lnTo>
                  <a:lnTo>
                    <a:pt x="159753" y="26543"/>
                  </a:lnTo>
                  <a:lnTo>
                    <a:pt x="130035" y="7112"/>
                  </a:lnTo>
                  <a:lnTo>
                    <a:pt x="93586" y="0"/>
                  </a:lnTo>
                  <a:lnTo>
                    <a:pt x="57137" y="7112"/>
                  </a:lnTo>
                  <a:lnTo>
                    <a:pt x="27419" y="26543"/>
                  </a:lnTo>
                  <a:lnTo>
                    <a:pt x="7366" y="55245"/>
                  </a:lnTo>
                  <a:lnTo>
                    <a:pt x="0" y="90424"/>
                  </a:lnTo>
                  <a:lnTo>
                    <a:pt x="7366" y="125603"/>
                  </a:lnTo>
                  <a:lnTo>
                    <a:pt x="27419" y="154432"/>
                  </a:lnTo>
                  <a:lnTo>
                    <a:pt x="57137" y="173736"/>
                  </a:lnTo>
                  <a:lnTo>
                    <a:pt x="93586" y="180848"/>
                  </a:lnTo>
                  <a:lnTo>
                    <a:pt x="130035" y="173736"/>
                  </a:lnTo>
                  <a:lnTo>
                    <a:pt x="159753" y="154432"/>
                  </a:lnTo>
                  <a:lnTo>
                    <a:pt x="179819" y="125603"/>
                  </a:lnTo>
                  <a:lnTo>
                    <a:pt x="187185" y="90424"/>
                  </a:lnTo>
                  <a:close/>
                </a:path>
                <a:path w="3515359" h="1343660">
                  <a:moveTo>
                    <a:pt x="1291678" y="1253083"/>
                  </a:moveTo>
                  <a:lnTo>
                    <a:pt x="1284566" y="1217904"/>
                  </a:lnTo>
                  <a:lnTo>
                    <a:pt x="1265135" y="1189075"/>
                  </a:lnTo>
                  <a:lnTo>
                    <a:pt x="1236433" y="1169771"/>
                  </a:lnTo>
                  <a:lnTo>
                    <a:pt x="1201254" y="1162659"/>
                  </a:lnTo>
                  <a:lnTo>
                    <a:pt x="1165948" y="1169771"/>
                  </a:lnTo>
                  <a:lnTo>
                    <a:pt x="1137246" y="1189075"/>
                  </a:lnTo>
                  <a:lnTo>
                    <a:pt x="1117942" y="1217904"/>
                  </a:lnTo>
                  <a:lnTo>
                    <a:pt x="1110830" y="1253083"/>
                  </a:lnTo>
                  <a:lnTo>
                    <a:pt x="1117942" y="1288262"/>
                  </a:lnTo>
                  <a:lnTo>
                    <a:pt x="1137246" y="1316964"/>
                  </a:lnTo>
                  <a:lnTo>
                    <a:pt x="1165948" y="1336395"/>
                  </a:lnTo>
                  <a:lnTo>
                    <a:pt x="1201254" y="1343507"/>
                  </a:lnTo>
                  <a:lnTo>
                    <a:pt x="1236433" y="1336395"/>
                  </a:lnTo>
                  <a:lnTo>
                    <a:pt x="1265135" y="1316964"/>
                  </a:lnTo>
                  <a:lnTo>
                    <a:pt x="1284566" y="1288262"/>
                  </a:lnTo>
                  <a:lnTo>
                    <a:pt x="1291678" y="1253083"/>
                  </a:lnTo>
                  <a:close/>
                </a:path>
                <a:path w="3515359" h="1343660">
                  <a:moveTo>
                    <a:pt x="1940763" y="730364"/>
                  </a:moveTo>
                  <a:lnTo>
                    <a:pt x="1940255" y="694931"/>
                  </a:lnTo>
                  <a:lnTo>
                    <a:pt x="1926793" y="662546"/>
                  </a:lnTo>
                  <a:lnTo>
                    <a:pt x="1901012" y="637527"/>
                  </a:lnTo>
                  <a:lnTo>
                    <a:pt x="1867357" y="624827"/>
                  </a:lnTo>
                  <a:lnTo>
                    <a:pt x="1832305" y="626351"/>
                  </a:lnTo>
                  <a:lnTo>
                    <a:pt x="1800047" y="641210"/>
                  </a:lnTo>
                  <a:lnTo>
                    <a:pt x="1774520" y="668134"/>
                  </a:lnTo>
                  <a:lnTo>
                    <a:pt x="1760931" y="702805"/>
                  </a:lnTo>
                  <a:lnTo>
                    <a:pt x="1761439" y="738238"/>
                  </a:lnTo>
                  <a:lnTo>
                    <a:pt x="1774901" y="770623"/>
                  </a:lnTo>
                  <a:lnTo>
                    <a:pt x="1800682" y="795642"/>
                  </a:lnTo>
                  <a:lnTo>
                    <a:pt x="1834337" y="808342"/>
                  </a:lnTo>
                  <a:lnTo>
                    <a:pt x="1869389" y="806691"/>
                  </a:lnTo>
                  <a:lnTo>
                    <a:pt x="1901647" y="791959"/>
                  </a:lnTo>
                  <a:lnTo>
                    <a:pt x="1927174" y="765035"/>
                  </a:lnTo>
                  <a:lnTo>
                    <a:pt x="1940763" y="730364"/>
                  </a:lnTo>
                  <a:close/>
                </a:path>
                <a:path w="3515359" h="1343660">
                  <a:moveTo>
                    <a:pt x="3515017" y="418465"/>
                  </a:moveTo>
                  <a:lnTo>
                    <a:pt x="3514001" y="383794"/>
                  </a:lnTo>
                  <a:lnTo>
                    <a:pt x="3500031" y="352044"/>
                  </a:lnTo>
                  <a:lnTo>
                    <a:pt x="3474123" y="327152"/>
                  </a:lnTo>
                  <a:lnTo>
                    <a:pt x="3440595" y="314325"/>
                  </a:lnTo>
                  <a:lnTo>
                    <a:pt x="3406051" y="315341"/>
                  </a:lnTo>
                  <a:lnTo>
                    <a:pt x="3374174" y="329184"/>
                  </a:lnTo>
                  <a:lnTo>
                    <a:pt x="3349409" y="355092"/>
                  </a:lnTo>
                  <a:lnTo>
                    <a:pt x="3336582" y="388620"/>
                  </a:lnTo>
                  <a:lnTo>
                    <a:pt x="3337471" y="423291"/>
                  </a:lnTo>
                  <a:lnTo>
                    <a:pt x="3351441" y="455041"/>
                  </a:lnTo>
                  <a:lnTo>
                    <a:pt x="3377349" y="479933"/>
                  </a:lnTo>
                  <a:lnTo>
                    <a:pt x="3410877" y="492760"/>
                  </a:lnTo>
                  <a:lnTo>
                    <a:pt x="3445548" y="491744"/>
                  </a:lnTo>
                  <a:lnTo>
                    <a:pt x="3477298" y="477901"/>
                  </a:lnTo>
                  <a:lnTo>
                    <a:pt x="3502063" y="451993"/>
                  </a:lnTo>
                  <a:lnTo>
                    <a:pt x="3515017" y="418465"/>
                  </a:lnTo>
                  <a:close/>
                </a:path>
              </a:pathLst>
            </a:custGeom>
            <a:solidFill>
              <a:srgbClr val="634BC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2556553" y="4308493"/>
              <a:ext cx="1929764" cy="774065"/>
            </a:xfrm>
            <a:custGeom>
              <a:avLst/>
              <a:gdLst/>
              <a:ahLst/>
              <a:cxnLst/>
              <a:rect l="l" t="t" r="r" b="b"/>
              <a:pathLst>
                <a:path w="1929765" h="774064">
                  <a:moveTo>
                    <a:pt x="174358" y="57023"/>
                  </a:moveTo>
                  <a:lnTo>
                    <a:pt x="173088" y="41656"/>
                  </a:lnTo>
                  <a:lnTo>
                    <a:pt x="169278" y="26797"/>
                  </a:lnTo>
                  <a:lnTo>
                    <a:pt x="163055" y="12827"/>
                  </a:lnTo>
                  <a:lnTo>
                    <a:pt x="154419" y="0"/>
                  </a:lnTo>
                  <a:lnTo>
                    <a:pt x="160642" y="15621"/>
                  </a:lnTo>
                  <a:lnTo>
                    <a:pt x="163817" y="32131"/>
                  </a:lnTo>
                  <a:lnTo>
                    <a:pt x="155054" y="81280"/>
                  </a:lnTo>
                  <a:lnTo>
                    <a:pt x="121780" y="118491"/>
                  </a:lnTo>
                  <a:lnTo>
                    <a:pt x="73901" y="132969"/>
                  </a:lnTo>
                  <a:lnTo>
                    <a:pt x="57010" y="131699"/>
                  </a:lnTo>
                  <a:lnTo>
                    <a:pt x="40627" y="127381"/>
                  </a:lnTo>
                  <a:lnTo>
                    <a:pt x="25387" y="120142"/>
                  </a:lnTo>
                  <a:lnTo>
                    <a:pt x="11671" y="110363"/>
                  </a:lnTo>
                  <a:lnTo>
                    <a:pt x="0" y="98171"/>
                  </a:lnTo>
                  <a:lnTo>
                    <a:pt x="8128" y="111252"/>
                  </a:lnTo>
                  <a:lnTo>
                    <a:pt x="43421" y="139954"/>
                  </a:lnTo>
                  <a:lnTo>
                    <a:pt x="88252" y="148336"/>
                  </a:lnTo>
                  <a:lnTo>
                    <a:pt x="103492" y="146050"/>
                  </a:lnTo>
                  <a:lnTo>
                    <a:pt x="143878" y="124968"/>
                  </a:lnTo>
                  <a:lnTo>
                    <a:pt x="169278" y="86995"/>
                  </a:lnTo>
                  <a:lnTo>
                    <a:pt x="173088" y="72263"/>
                  </a:lnTo>
                  <a:lnTo>
                    <a:pt x="174358" y="57023"/>
                  </a:lnTo>
                  <a:close/>
                </a:path>
                <a:path w="1929765" h="774064">
                  <a:moveTo>
                    <a:pt x="1929587" y="681850"/>
                  </a:moveTo>
                  <a:lnTo>
                    <a:pt x="1918284" y="637654"/>
                  </a:lnTo>
                  <a:lnTo>
                    <a:pt x="1887296" y="604507"/>
                  </a:lnTo>
                  <a:lnTo>
                    <a:pt x="1843862" y="590410"/>
                  </a:lnTo>
                  <a:lnTo>
                    <a:pt x="1828368" y="590791"/>
                  </a:lnTo>
                  <a:lnTo>
                    <a:pt x="1845005" y="593966"/>
                  </a:lnTo>
                  <a:lnTo>
                    <a:pt x="1860626" y="600062"/>
                  </a:lnTo>
                  <a:lnTo>
                    <a:pt x="1897456" y="633844"/>
                  </a:lnTo>
                  <a:lnTo>
                    <a:pt x="1911045" y="681850"/>
                  </a:lnTo>
                  <a:lnTo>
                    <a:pt x="1909521" y="698741"/>
                  </a:lnTo>
                  <a:lnTo>
                    <a:pt x="1887423" y="743699"/>
                  </a:lnTo>
                  <a:lnTo>
                    <a:pt x="1845259" y="770496"/>
                  </a:lnTo>
                  <a:lnTo>
                    <a:pt x="1828622" y="773798"/>
                  </a:lnTo>
                  <a:lnTo>
                    <a:pt x="1843989" y="774052"/>
                  </a:lnTo>
                  <a:lnTo>
                    <a:pt x="1887169" y="759574"/>
                  </a:lnTo>
                  <a:lnTo>
                    <a:pt x="1918284" y="726173"/>
                  </a:lnTo>
                  <a:lnTo>
                    <a:pt x="1928317" y="697090"/>
                  </a:lnTo>
                  <a:lnTo>
                    <a:pt x="1929587" y="681850"/>
                  </a:lnTo>
                  <a:close/>
                </a:path>
              </a:pathLst>
            </a:custGeom>
            <a:solidFill>
              <a:srgbClr val="2D1E7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12575972" y="4295539"/>
              <a:ext cx="1806575" cy="753110"/>
            </a:xfrm>
            <a:custGeom>
              <a:avLst/>
              <a:gdLst/>
              <a:ahLst/>
              <a:cxnLst/>
              <a:rect l="l" t="t" r="r" b="b"/>
              <a:pathLst>
                <a:path w="1806575" h="753110">
                  <a:moveTo>
                    <a:pt x="103251" y="22606"/>
                  </a:moveTo>
                  <a:lnTo>
                    <a:pt x="68961" y="1016"/>
                  </a:lnTo>
                  <a:lnTo>
                    <a:pt x="55372" y="0"/>
                  </a:lnTo>
                  <a:lnTo>
                    <a:pt x="44069" y="1905"/>
                  </a:lnTo>
                  <a:lnTo>
                    <a:pt x="8636" y="29337"/>
                  </a:lnTo>
                  <a:lnTo>
                    <a:pt x="0" y="63119"/>
                  </a:lnTo>
                  <a:lnTo>
                    <a:pt x="508" y="69596"/>
                  </a:lnTo>
                  <a:lnTo>
                    <a:pt x="8128" y="90424"/>
                  </a:lnTo>
                  <a:lnTo>
                    <a:pt x="8890" y="81661"/>
                  </a:lnTo>
                  <a:lnTo>
                    <a:pt x="10668" y="73152"/>
                  </a:lnTo>
                  <a:lnTo>
                    <a:pt x="32766" y="36576"/>
                  </a:lnTo>
                  <a:lnTo>
                    <a:pt x="70358" y="18923"/>
                  </a:lnTo>
                  <a:lnTo>
                    <a:pt x="78740" y="18288"/>
                  </a:lnTo>
                  <a:lnTo>
                    <a:pt x="86995" y="18669"/>
                  </a:lnTo>
                  <a:lnTo>
                    <a:pt x="95250" y="20193"/>
                  </a:lnTo>
                  <a:lnTo>
                    <a:pt x="103251" y="22606"/>
                  </a:lnTo>
                  <a:close/>
                </a:path>
                <a:path w="1806575" h="753110">
                  <a:moveTo>
                    <a:pt x="1806536" y="752462"/>
                  </a:moveTo>
                  <a:lnTo>
                    <a:pt x="1779104" y="719315"/>
                  </a:lnTo>
                  <a:lnTo>
                    <a:pt x="1773262" y="694423"/>
                  </a:lnTo>
                  <a:lnTo>
                    <a:pt x="1773262" y="685914"/>
                  </a:lnTo>
                  <a:lnTo>
                    <a:pt x="1788248" y="647433"/>
                  </a:lnTo>
                  <a:lnTo>
                    <a:pt x="1800186" y="635749"/>
                  </a:lnTo>
                  <a:lnTo>
                    <a:pt x="1793201" y="636765"/>
                  </a:lnTo>
                  <a:lnTo>
                    <a:pt x="1759165" y="658482"/>
                  </a:lnTo>
                  <a:lnTo>
                    <a:pt x="1748624" y="697090"/>
                  </a:lnTo>
                  <a:lnTo>
                    <a:pt x="1750783" y="708520"/>
                  </a:lnTo>
                  <a:lnTo>
                    <a:pt x="1779104" y="744715"/>
                  </a:lnTo>
                  <a:lnTo>
                    <a:pt x="1804504" y="752970"/>
                  </a:lnTo>
                  <a:lnTo>
                    <a:pt x="1805520" y="752843"/>
                  </a:lnTo>
                  <a:lnTo>
                    <a:pt x="1806536" y="752462"/>
                  </a:lnTo>
                  <a:close/>
                </a:path>
              </a:pathLst>
            </a:custGeom>
            <a:solidFill>
              <a:srgbClr val="A292E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12543726" y="4276108"/>
              <a:ext cx="1941195" cy="808355"/>
            </a:xfrm>
            <a:custGeom>
              <a:avLst/>
              <a:gdLst/>
              <a:ahLst/>
              <a:cxnLst/>
              <a:rect l="l" t="t" r="r" b="b"/>
              <a:pathLst>
                <a:path w="1941194" h="808354">
                  <a:moveTo>
                    <a:pt x="93596" y="180843"/>
                  </a:moveTo>
                  <a:lnTo>
                    <a:pt x="130044" y="173731"/>
                  </a:lnTo>
                  <a:lnTo>
                    <a:pt x="159761" y="154428"/>
                  </a:lnTo>
                  <a:lnTo>
                    <a:pt x="179827" y="125599"/>
                  </a:lnTo>
                  <a:lnTo>
                    <a:pt x="187193" y="90421"/>
                  </a:lnTo>
                  <a:lnTo>
                    <a:pt x="179827" y="55243"/>
                  </a:lnTo>
                  <a:lnTo>
                    <a:pt x="159761" y="26542"/>
                  </a:lnTo>
                  <a:lnTo>
                    <a:pt x="130044" y="7111"/>
                  </a:lnTo>
                  <a:lnTo>
                    <a:pt x="93596" y="0"/>
                  </a:lnTo>
                  <a:lnTo>
                    <a:pt x="57148" y="7111"/>
                  </a:lnTo>
                  <a:lnTo>
                    <a:pt x="27431" y="26542"/>
                  </a:lnTo>
                  <a:lnTo>
                    <a:pt x="7365" y="55243"/>
                  </a:lnTo>
                  <a:lnTo>
                    <a:pt x="0" y="90421"/>
                  </a:lnTo>
                  <a:lnTo>
                    <a:pt x="7365" y="125599"/>
                  </a:lnTo>
                  <a:lnTo>
                    <a:pt x="27431" y="154428"/>
                  </a:lnTo>
                  <a:lnTo>
                    <a:pt x="57148" y="173731"/>
                  </a:lnTo>
                  <a:lnTo>
                    <a:pt x="93596" y="180843"/>
                  </a:lnTo>
                  <a:close/>
                </a:path>
                <a:path w="1941194" h="808354">
                  <a:moveTo>
                    <a:pt x="1927176" y="765028"/>
                  </a:moveTo>
                  <a:lnTo>
                    <a:pt x="1940764" y="730358"/>
                  </a:lnTo>
                  <a:lnTo>
                    <a:pt x="1940256" y="694799"/>
                  </a:lnTo>
                  <a:lnTo>
                    <a:pt x="1926795" y="662542"/>
                  </a:lnTo>
                  <a:lnTo>
                    <a:pt x="1901014" y="637396"/>
                  </a:lnTo>
                  <a:lnTo>
                    <a:pt x="1867360" y="624824"/>
                  </a:lnTo>
                  <a:lnTo>
                    <a:pt x="1832309" y="626348"/>
                  </a:lnTo>
                  <a:lnTo>
                    <a:pt x="1800052" y="641206"/>
                  </a:lnTo>
                  <a:lnTo>
                    <a:pt x="1774526" y="668130"/>
                  </a:lnTo>
                  <a:lnTo>
                    <a:pt x="1760937" y="702673"/>
                  </a:lnTo>
                  <a:lnTo>
                    <a:pt x="1761445" y="738232"/>
                  </a:lnTo>
                  <a:lnTo>
                    <a:pt x="1774907" y="770616"/>
                  </a:lnTo>
                  <a:lnTo>
                    <a:pt x="1800687" y="795634"/>
                  </a:lnTo>
                  <a:lnTo>
                    <a:pt x="1834341" y="808334"/>
                  </a:lnTo>
                  <a:lnTo>
                    <a:pt x="1869392" y="806683"/>
                  </a:lnTo>
                  <a:lnTo>
                    <a:pt x="1901649" y="791951"/>
                  </a:lnTo>
                  <a:lnTo>
                    <a:pt x="1927176" y="765028"/>
                  </a:lnTo>
                  <a:close/>
                </a:path>
              </a:pathLst>
            </a:custGeom>
            <a:ln w="322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897303" y="5042153"/>
              <a:ext cx="185008" cy="189352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2705131" y="4406156"/>
              <a:ext cx="5208270" cy="1116330"/>
            </a:xfrm>
            <a:custGeom>
              <a:avLst/>
              <a:gdLst/>
              <a:ahLst/>
              <a:cxnLst/>
              <a:rect l="l" t="t" r="r" b="b"/>
              <a:pathLst>
                <a:path w="5208269" h="1116329">
                  <a:moveTo>
                    <a:pt x="180848" y="670928"/>
                  </a:moveTo>
                  <a:lnTo>
                    <a:pt x="173736" y="635749"/>
                  </a:lnTo>
                  <a:lnTo>
                    <a:pt x="154305" y="606920"/>
                  </a:lnTo>
                  <a:lnTo>
                    <a:pt x="125603" y="587616"/>
                  </a:lnTo>
                  <a:lnTo>
                    <a:pt x="90424" y="580504"/>
                  </a:lnTo>
                  <a:lnTo>
                    <a:pt x="55245" y="587616"/>
                  </a:lnTo>
                  <a:lnTo>
                    <a:pt x="26416" y="606920"/>
                  </a:lnTo>
                  <a:lnTo>
                    <a:pt x="7112" y="635749"/>
                  </a:lnTo>
                  <a:lnTo>
                    <a:pt x="0" y="670928"/>
                  </a:lnTo>
                  <a:lnTo>
                    <a:pt x="7112" y="706107"/>
                  </a:lnTo>
                  <a:lnTo>
                    <a:pt x="26416" y="734809"/>
                  </a:lnTo>
                  <a:lnTo>
                    <a:pt x="55245" y="754240"/>
                  </a:lnTo>
                  <a:lnTo>
                    <a:pt x="90424" y="761352"/>
                  </a:lnTo>
                  <a:lnTo>
                    <a:pt x="125603" y="754240"/>
                  </a:lnTo>
                  <a:lnTo>
                    <a:pt x="154305" y="734809"/>
                  </a:lnTo>
                  <a:lnTo>
                    <a:pt x="173736" y="706107"/>
                  </a:lnTo>
                  <a:lnTo>
                    <a:pt x="180848" y="670928"/>
                  </a:lnTo>
                  <a:close/>
                </a:path>
                <a:path w="5208269" h="1116329">
                  <a:moveTo>
                    <a:pt x="1386166" y="584822"/>
                  </a:moveTo>
                  <a:lnTo>
                    <a:pt x="1377530" y="549897"/>
                  </a:lnTo>
                  <a:lnTo>
                    <a:pt x="1356080" y="521195"/>
                  </a:lnTo>
                  <a:lnTo>
                    <a:pt x="1326362" y="503415"/>
                  </a:lnTo>
                  <a:lnTo>
                    <a:pt x="1292072" y="498208"/>
                  </a:lnTo>
                  <a:lnTo>
                    <a:pt x="1257147" y="506844"/>
                  </a:lnTo>
                  <a:lnTo>
                    <a:pt x="1228445" y="528307"/>
                  </a:lnTo>
                  <a:lnTo>
                    <a:pt x="1210665" y="558025"/>
                  </a:lnTo>
                  <a:lnTo>
                    <a:pt x="1205458" y="592315"/>
                  </a:lnTo>
                  <a:lnTo>
                    <a:pt x="1214094" y="627240"/>
                  </a:lnTo>
                  <a:lnTo>
                    <a:pt x="1235557" y="655942"/>
                  </a:lnTo>
                  <a:lnTo>
                    <a:pt x="1265275" y="673722"/>
                  </a:lnTo>
                  <a:lnTo>
                    <a:pt x="1299565" y="678929"/>
                  </a:lnTo>
                  <a:lnTo>
                    <a:pt x="1334363" y="670293"/>
                  </a:lnTo>
                  <a:lnTo>
                    <a:pt x="1363192" y="648830"/>
                  </a:lnTo>
                  <a:lnTo>
                    <a:pt x="1380959" y="619112"/>
                  </a:lnTo>
                  <a:lnTo>
                    <a:pt x="1386166" y="584822"/>
                  </a:lnTo>
                  <a:close/>
                </a:path>
                <a:path w="5208269" h="1116329">
                  <a:moveTo>
                    <a:pt x="2269693" y="1042009"/>
                  </a:moveTo>
                  <a:lnTo>
                    <a:pt x="2268677" y="1007338"/>
                  </a:lnTo>
                  <a:lnTo>
                    <a:pt x="2254707" y="975588"/>
                  </a:lnTo>
                  <a:lnTo>
                    <a:pt x="2228799" y="950696"/>
                  </a:lnTo>
                  <a:lnTo>
                    <a:pt x="2195271" y="937869"/>
                  </a:lnTo>
                  <a:lnTo>
                    <a:pt x="2160600" y="938758"/>
                  </a:lnTo>
                  <a:lnTo>
                    <a:pt x="2128850" y="952728"/>
                  </a:lnTo>
                  <a:lnTo>
                    <a:pt x="2104085" y="978636"/>
                  </a:lnTo>
                  <a:lnTo>
                    <a:pt x="2091258" y="1012164"/>
                  </a:lnTo>
                  <a:lnTo>
                    <a:pt x="2092147" y="1046835"/>
                  </a:lnTo>
                  <a:lnTo>
                    <a:pt x="2106117" y="1078585"/>
                  </a:lnTo>
                  <a:lnTo>
                    <a:pt x="2132025" y="1103477"/>
                  </a:lnTo>
                  <a:lnTo>
                    <a:pt x="2165553" y="1116304"/>
                  </a:lnTo>
                  <a:lnTo>
                    <a:pt x="2200224" y="1115288"/>
                  </a:lnTo>
                  <a:lnTo>
                    <a:pt x="2231974" y="1101445"/>
                  </a:lnTo>
                  <a:lnTo>
                    <a:pt x="2256739" y="1075537"/>
                  </a:lnTo>
                  <a:lnTo>
                    <a:pt x="2269693" y="1042009"/>
                  </a:lnTo>
                  <a:close/>
                </a:path>
                <a:path w="5208269" h="1116329">
                  <a:moveTo>
                    <a:pt x="5208143" y="86487"/>
                  </a:moveTo>
                  <a:lnTo>
                    <a:pt x="5199507" y="51689"/>
                  </a:lnTo>
                  <a:lnTo>
                    <a:pt x="5178044" y="22860"/>
                  </a:lnTo>
                  <a:lnTo>
                    <a:pt x="5148199" y="5207"/>
                  </a:lnTo>
                  <a:lnTo>
                    <a:pt x="5113909" y="0"/>
                  </a:lnTo>
                  <a:lnTo>
                    <a:pt x="5079111" y="8509"/>
                  </a:lnTo>
                  <a:lnTo>
                    <a:pt x="5050282" y="29972"/>
                  </a:lnTo>
                  <a:lnTo>
                    <a:pt x="5032629" y="59817"/>
                  </a:lnTo>
                  <a:lnTo>
                    <a:pt x="5027422" y="94107"/>
                  </a:lnTo>
                  <a:lnTo>
                    <a:pt x="5035931" y="128905"/>
                  </a:lnTo>
                  <a:lnTo>
                    <a:pt x="5057394" y="157734"/>
                  </a:lnTo>
                  <a:lnTo>
                    <a:pt x="5087239" y="175387"/>
                  </a:lnTo>
                  <a:lnTo>
                    <a:pt x="5121529" y="180721"/>
                  </a:lnTo>
                  <a:lnTo>
                    <a:pt x="5156327" y="172085"/>
                  </a:lnTo>
                  <a:lnTo>
                    <a:pt x="5185156" y="150622"/>
                  </a:lnTo>
                  <a:lnTo>
                    <a:pt x="5202809" y="120777"/>
                  </a:lnTo>
                  <a:lnTo>
                    <a:pt x="5208143" y="86487"/>
                  </a:lnTo>
                  <a:close/>
                </a:path>
              </a:pathLst>
            </a:custGeom>
            <a:solidFill>
              <a:srgbClr val="634BC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12711608" y="4406664"/>
              <a:ext cx="5202555" cy="1119505"/>
            </a:xfrm>
            <a:custGeom>
              <a:avLst/>
              <a:gdLst/>
              <a:ahLst/>
              <a:cxnLst/>
              <a:rect l="l" t="t" r="r" b="b"/>
              <a:pathLst>
                <a:path w="5202555" h="1119504">
                  <a:moveTo>
                    <a:pt x="174371" y="669277"/>
                  </a:moveTo>
                  <a:lnTo>
                    <a:pt x="173101" y="653910"/>
                  </a:lnTo>
                  <a:lnTo>
                    <a:pt x="169164" y="639051"/>
                  </a:lnTo>
                  <a:lnTo>
                    <a:pt x="162941" y="625081"/>
                  </a:lnTo>
                  <a:lnTo>
                    <a:pt x="154305" y="612254"/>
                  </a:lnTo>
                  <a:lnTo>
                    <a:pt x="160401" y="628002"/>
                  </a:lnTo>
                  <a:lnTo>
                    <a:pt x="163576" y="644385"/>
                  </a:lnTo>
                  <a:lnTo>
                    <a:pt x="154813" y="693407"/>
                  </a:lnTo>
                  <a:lnTo>
                    <a:pt x="121539" y="730618"/>
                  </a:lnTo>
                  <a:lnTo>
                    <a:pt x="73787" y="744969"/>
                  </a:lnTo>
                  <a:lnTo>
                    <a:pt x="56896" y="743826"/>
                  </a:lnTo>
                  <a:lnTo>
                    <a:pt x="40513" y="739508"/>
                  </a:lnTo>
                  <a:lnTo>
                    <a:pt x="25273" y="732396"/>
                  </a:lnTo>
                  <a:lnTo>
                    <a:pt x="11684" y="722617"/>
                  </a:lnTo>
                  <a:lnTo>
                    <a:pt x="0" y="710425"/>
                  </a:lnTo>
                  <a:lnTo>
                    <a:pt x="8001" y="723506"/>
                  </a:lnTo>
                  <a:lnTo>
                    <a:pt x="43434" y="752335"/>
                  </a:lnTo>
                  <a:lnTo>
                    <a:pt x="88265" y="760590"/>
                  </a:lnTo>
                  <a:lnTo>
                    <a:pt x="103505" y="758304"/>
                  </a:lnTo>
                  <a:lnTo>
                    <a:pt x="143891" y="737222"/>
                  </a:lnTo>
                  <a:lnTo>
                    <a:pt x="169164" y="699376"/>
                  </a:lnTo>
                  <a:lnTo>
                    <a:pt x="172974" y="684517"/>
                  </a:lnTo>
                  <a:lnTo>
                    <a:pt x="174371" y="669277"/>
                  </a:lnTo>
                  <a:close/>
                </a:path>
                <a:path w="5202555" h="1119504">
                  <a:moveTo>
                    <a:pt x="1380705" y="589775"/>
                  </a:moveTo>
                  <a:lnTo>
                    <a:pt x="1369021" y="545579"/>
                  </a:lnTo>
                  <a:lnTo>
                    <a:pt x="1337665" y="512432"/>
                  </a:lnTo>
                  <a:lnTo>
                    <a:pt x="1294358" y="498335"/>
                  </a:lnTo>
                  <a:lnTo>
                    <a:pt x="1279118" y="498589"/>
                  </a:lnTo>
                  <a:lnTo>
                    <a:pt x="1236319" y="514464"/>
                  </a:lnTo>
                  <a:lnTo>
                    <a:pt x="1206728" y="549262"/>
                  </a:lnTo>
                  <a:lnTo>
                    <a:pt x="1218285" y="536943"/>
                  </a:lnTo>
                  <a:lnTo>
                    <a:pt x="1231747" y="527164"/>
                  </a:lnTo>
                  <a:lnTo>
                    <a:pt x="1246860" y="519925"/>
                  </a:lnTo>
                  <a:lnTo>
                    <a:pt x="1263116" y="515480"/>
                  </a:lnTo>
                  <a:lnTo>
                    <a:pt x="1279880" y="514083"/>
                  </a:lnTo>
                  <a:lnTo>
                    <a:pt x="1296517" y="515861"/>
                  </a:lnTo>
                  <a:lnTo>
                    <a:pt x="1341094" y="538594"/>
                  </a:lnTo>
                  <a:lnTo>
                    <a:pt x="1367243" y="581139"/>
                  </a:lnTo>
                  <a:lnTo>
                    <a:pt x="1370418" y="614540"/>
                  </a:lnTo>
                  <a:lnTo>
                    <a:pt x="1367370" y="631050"/>
                  </a:lnTo>
                  <a:lnTo>
                    <a:pt x="1361401" y="646798"/>
                  </a:lnTo>
                  <a:lnTo>
                    <a:pt x="1369783" y="633971"/>
                  </a:lnTo>
                  <a:lnTo>
                    <a:pt x="1375879" y="619874"/>
                  </a:lnTo>
                  <a:lnTo>
                    <a:pt x="1379562" y="605142"/>
                  </a:lnTo>
                  <a:lnTo>
                    <a:pt x="1380705" y="589775"/>
                  </a:lnTo>
                  <a:close/>
                </a:path>
                <a:path w="5202555" h="1119504">
                  <a:moveTo>
                    <a:pt x="2263724" y="1026896"/>
                  </a:moveTo>
                  <a:lnTo>
                    <a:pt x="2252421" y="982700"/>
                  </a:lnTo>
                  <a:lnTo>
                    <a:pt x="2221433" y="949553"/>
                  </a:lnTo>
                  <a:lnTo>
                    <a:pt x="2177999" y="935583"/>
                  </a:lnTo>
                  <a:lnTo>
                    <a:pt x="2162505" y="935964"/>
                  </a:lnTo>
                  <a:lnTo>
                    <a:pt x="2179142" y="939266"/>
                  </a:lnTo>
                  <a:lnTo>
                    <a:pt x="2194636" y="945362"/>
                  </a:lnTo>
                  <a:lnTo>
                    <a:pt x="2231339" y="979017"/>
                  </a:lnTo>
                  <a:lnTo>
                    <a:pt x="2244928" y="1027023"/>
                  </a:lnTo>
                  <a:lnTo>
                    <a:pt x="2243404" y="1043787"/>
                  </a:lnTo>
                  <a:lnTo>
                    <a:pt x="2221433" y="1088745"/>
                  </a:lnTo>
                  <a:lnTo>
                    <a:pt x="2179396" y="1115542"/>
                  </a:lnTo>
                  <a:lnTo>
                    <a:pt x="2162886" y="1118971"/>
                  </a:lnTo>
                  <a:lnTo>
                    <a:pt x="2178253" y="1119098"/>
                  </a:lnTo>
                  <a:lnTo>
                    <a:pt x="2221433" y="1104620"/>
                  </a:lnTo>
                  <a:lnTo>
                    <a:pt x="2252421" y="1071219"/>
                  </a:lnTo>
                  <a:lnTo>
                    <a:pt x="2262454" y="1042263"/>
                  </a:lnTo>
                  <a:lnTo>
                    <a:pt x="2263724" y="1026896"/>
                  </a:lnTo>
                  <a:close/>
                </a:path>
                <a:path w="5202555" h="1119504">
                  <a:moveTo>
                    <a:pt x="5202555" y="91440"/>
                  </a:moveTo>
                  <a:lnTo>
                    <a:pt x="5190998" y="47371"/>
                  </a:lnTo>
                  <a:lnTo>
                    <a:pt x="5159629" y="14097"/>
                  </a:lnTo>
                  <a:lnTo>
                    <a:pt x="5116322" y="0"/>
                  </a:lnTo>
                  <a:lnTo>
                    <a:pt x="5100955" y="381"/>
                  </a:lnTo>
                  <a:lnTo>
                    <a:pt x="5058283" y="16256"/>
                  </a:lnTo>
                  <a:lnTo>
                    <a:pt x="5028692" y="51054"/>
                  </a:lnTo>
                  <a:lnTo>
                    <a:pt x="5040249" y="38735"/>
                  </a:lnTo>
                  <a:lnTo>
                    <a:pt x="5053711" y="28829"/>
                  </a:lnTo>
                  <a:lnTo>
                    <a:pt x="5068697" y="21590"/>
                  </a:lnTo>
                  <a:lnTo>
                    <a:pt x="5085080" y="17272"/>
                  </a:lnTo>
                  <a:lnTo>
                    <a:pt x="5101844" y="15875"/>
                  </a:lnTo>
                  <a:lnTo>
                    <a:pt x="5118481" y="17653"/>
                  </a:lnTo>
                  <a:lnTo>
                    <a:pt x="5163058" y="40386"/>
                  </a:lnTo>
                  <a:lnTo>
                    <a:pt x="5189093" y="82931"/>
                  </a:lnTo>
                  <a:lnTo>
                    <a:pt x="5192395" y="116332"/>
                  </a:lnTo>
                  <a:lnTo>
                    <a:pt x="5189347" y="132842"/>
                  </a:lnTo>
                  <a:lnTo>
                    <a:pt x="5183378" y="148590"/>
                  </a:lnTo>
                  <a:lnTo>
                    <a:pt x="5191760" y="135763"/>
                  </a:lnTo>
                  <a:lnTo>
                    <a:pt x="5197729" y="121666"/>
                  </a:lnTo>
                  <a:lnTo>
                    <a:pt x="5201412" y="106807"/>
                  </a:lnTo>
                  <a:lnTo>
                    <a:pt x="5202555" y="91440"/>
                  </a:lnTo>
                  <a:close/>
                </a:path>
              </a:pathLst>
            </a:custGeom>
            <a:solidFill>
              <a:srgbClr val="2D1E7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12730912" y="4459369"/>
              <a:ext cx="5133340" cy="1032510"/>
            </a:xfrm>
            <a:custGeom>
              <a:avLst/>
              <a:gdLst/>
              <a:ahLst/>
              <a:cxnLst/>
              <a:rect l="l" t="t" r="r" b="b"/>
              <a:pathLst>
                <a:path w="5133340" h="1032510">
                  <a:moveTo>
                    <a:pt x="116332" y="594093"/>
                  </a:moveTo>
                  <a:lnTo>
                    <a:pt x="94488" y="558914"/>
                  </a:lnTo>
                  <a:lnTo>
                    <a:pt x="56261" y="546722"/>
                  </a:lnTo>
                  <a:lnTo>
                    <a:pt x="44958" y="548500"/>
                  </a:lnTo>
                  <a:lnTo>
                    <a:pt x="8890" y="575678"/>
                  </a:lnTo>
                  <a:lnTo>
                    <a:pt x="0" y="609079"/>
                  </a:lnTo>
                  <a:lnTo>
                    <a:pt x="508" y="615429"/>
                  </a:lnTo>
                  <a:lnTo>
                    <a:pt x="10668" y="637146"/>
                  </a:lnTo>
                  <a:lnTo>
                    <a:pt x="13081" y="636892"/>
                  </a:lnTo>
                  <a:lnTo>
                    <a:pt x="14224" y="636511"/>
                  </a:lnTo>
                  <a:lnTo>
                    <a:pt x="16002" y="634860"/>
                  </a:lnTo>
                  <a:lnTo>
                    <a:pt x="16637" y="633844"/>
                  </a:lnTo>
                  <a:lnTo>
                    <a:pt x="20447" y="623684"/>
                  </a:lnTo>
                  <a:lnTo>
                    <a:pt x="25400" y="615302"/>
                  </a:lnTo>
                  <a:lnTo>
                    <a:pt x="64643" y="590156"/>
                  </a:lnTo>
                  <a:lnTo>
                    <a:pt x="74168" y="589267"/>
                  </a:lnTo>
                  <a:lnTo>
                    <a:pt x="83566" y="589394"/>
                  </a:lnTo>
                  <a:lnTo>
                    <a:pt x="92710" y="590791"/>
                  </a:lnTo>
                  <a:lnTo>
                    <a:pt x="101600" y="593585"/>
                  </a:lnTo>
                  <a:lnTo>
                    <a:pt x="111506" y="598411"/>
                  </a:lnTo>
                  <a:lnTo>
                    <a:pt x="116332" y="594855"/>
                  </a:lnTo>
                  <a:lnTo>
                    <a:pt x="116332" y="594093"/>
                  </a:lnTo>
                  <a:close/>
                </a:path>
                <a:path w="5133340" h="1032510">
                  <a:moveTo>
                    <a:pt x="1310995" y="576948"/>
                  </a:moveTo>
                  <a:lnTo>
                    <a:pt x="1305153" y="571868"/>
                  </a:lnTo>
                  <a:lnTo>
                    <a:pt x="1294231" y="572757"/>
                  </a:lnTo>
                  <a:lnTo>
                    <a:pt x="1284579" y="571868"/>
                  </a:lnTo>
                  <a:lnTo>
                    <a:pt x="1245082" y="547103"/>
                  </a:lnTo>
                  <a:lnTo>
                    <a:pt x="1232509" y="512178"/>
                  </a:lnTo>
                  <a:lnTo>
                    <a:pt x="1232636" y="502018"/>
                  </a:lnTo>
                  <a:lnTo>
                    <a:pt x="1232509" y="501129"/>
                  </a:lnTo>
                  <a:lnTo>
                    <a:pt x="1231747" y="499732"/>
                  </a:lnTo>
                  <a:lnTo>
                    <a:pt x="1231239" y="499224"/>
                  </a:lnTo>
                  <a:lnTo>
                    <a:pt x="1229715" y="498335"/>
                  </a:lnTo>
                  <a:lnTo>
                    <a:pt x="1228953" y="498208"/>
                  </a:lnTo>
                  <a:lnTo>
                    <a:pt x="1227302" y="498335"/>
                  </a:lnTo>
                  <a:lnTo>
                    <a:pt x="1204188" y="533514"/>
                  </a:lnTo>
                  <a:lnTo>
                    <a:pt x="1202791" y="543674"/>
                  </a:lnTo>
                  <a:lnTo>
                    <a:pt x="1203299" y="553834"/>
                  </a:lnTo>
                  <a:lnTo>
                    <a:pt x="1224127" y="590664"/>
                  </a:lnTo>
                  <a:lnTo>
                    <a:pt x="1267434" y="603745"/>
                  </a:lnTo>
                  <a:lnTo>
                    <a:pt x="1278864" y="601586"/>
                  </a:lnTo>
                  <a:lnTo>
                    <a:pt x="1310741" y="579361"/>
                  </a:lnTo>
                  <a:lnTo>
                    <a:pt x="1310995" y="576948"/>
                  </a:lnTo>
                  <a:close/>
                </a:path>
                <a:path w="5133340" h="1032510">
                  <a:moveTo>
                    <a:pt x="2164410" y="921740"/>
                  </a:moveTo>
                  <a:lnTo>
                    <a:pt x="2141169" y="913612"/>
                  </a:lnTo>
                  <a:lnTo>
                    <a:pt x="2131009" y="914501"/>
                  </a:lnTo>
                  <a:lnTo>
                    <a:pt x="2096084" y="934567"/>
                  </a:lnTo>
                  <a:lnTo>
                    <a:pt x="2083130" y="976096"/>
                  </a:lnTo>
                  <a:lnTo>
                    <a:pt x="2085162" y="987526"/>
                  </a:lnTo>
                  <a:lnTo>
                    <a:pt x="2112848" y="1023721"/>
                  </a:lnTo>
                  <a:lnTo>
                    <a:pt x="2138121" y="1032103"/>
                  </a:lnTo>
                  <a:lnTo>
                    <a:pt x="2139264" y="1031849"/>
                  </a:lnTo>
                  <a:lnTo>
                    <a:pt x="2136089" y="1014323"/>
                  </a:lnTo>
                  <a:lnTo>
                    <a:pt x="2131517" y="1005687"/>
                  </a:lnTo>
                  <a:lnTo>
                    <a:pt x="2128469" y="996670"/>
                  </a:lnTo>
                  <a:lnTo>
                    <a:pt x="2126945" y="987145"/>
                  </a:lnTo>
                  <a:lnTo>
                    <a:pt x="2126945" y="977493"/>
                  </a:lnTo>
                  <a:lnTo>
                    <a:pt x="2128469" y="968095"/>
                  </a:lnTo>
                  <a:lnTo>
                    <a:pt x="2154123" y="929741"/>
                  </a:lnTo>
                  <a:lnTo>
                    <a:pt x="2163521" y="923899"/>
                  </a:lnTo>
                  <a:lnTo>
                    <a:pt x="2164283" y="922502"/>
                  </a:lnTo>
                  <a:lnTo>
                    <a:pt x="2164410" y="921740"/>
                  </a:lnTo>
                  <a:close/>
                </a:path>
                <a:path w="5133340" h="1032510">
                  <a:moveTo>
                    <a:pt x="5132832" y="78740"/>
                  </a:moveTo>
                  <a:lnTo>
                    <a:pt x="5127117" y="73533"/>
                  </a:lnTo>
                  <a:lnTo>
                    <a:pt x="5116195" y="74422"/>
                  </a:lnTo>
                  <a:lnTo>
                    <a:pt x="5106543" y="73660"/>
                  </a:lnTo>
                  <a:lnTo>
                    <a:pt x="5067046" y="48768"/>
                  </a:lnTo>
                  <a:lnTo>
                    <a:pt x="5054346" y="13970"/>
                  </a:lnTo>
                  <a:lnTo>
                    <a:pt x="5054600" y="3683"/>
                  </a:lnTo>
                  <a:lnTo>
                    <a:pt x="5054473" y="2921"/>
                  </a:lnTo>
                  <a:lnTo>
                    <a:pt x="5053711" y="1524"/>
                  </a:lnTo>
                  <a:lnTo>
                    <a:pt x="5053076" y="889"/>
                  </a:lnTo>
                  <a:lnTo>
                    <a:pt x="5051679" y="127"/>
                  </a:lnTo>
                  <a:lnTo>
                    <a:pt x="5050917" y="0"/>
                  </a:lnTo>
                  <a:lnTo>
                    <a:pt x="5049266" y="127"/>
                  </a:lnTo>
                  <a:lnTo>
                    <a:pt x="5026025" y="35179"/>
                  </a:lnTo>
                  <a:lnTo>
                    <a:pt x="5024755" y="45466"/>
                  </a:lnTo>
                  <a:lnTo>
                    <a:pt x="5025136" y="55626"/>
                  </a:lnTo>
                  <a:lnTo>
                    <a:pt x="5046091" y="92456"/>
                  </a:lnTo>
                  <a:lnTo>
                    <a:pt x="5089398" y="105410"/>
                  </a:lnTo>
                  <a:lnTo>
                    <a:pt x="5100701" y="103378"/>
                  </a:lnTo>
                  <a:lnTo>
                    <a:pt x="5132705" y="81153"/>
                  </a:lnTo>
                  <a:lnTo>
                    <a:pt x="5132832" y="78740"/>
                  </a:lnTo>
                  <a:close/>
                </a:path>
              </a:pathLst>
            </a:custGeom>
            <a:solidFill>
              <a:srgbClr val="A292E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12705139" y="4406026"/>
              <a:ext cx="5208270" cy="1116965"/>
            </a:xfrm>
            <a:custGeom>
              <a:avLst/>
              <a:gdLst/>
              <a:ahLst/>
              <a:cxnLst/>
              <a:rect l="l" t="t" r="r" b="b"/>
              <a:pathLst>
                <a:path w="5208269" h="1116964">
                  <a:moveTo>
                    <a:pt x="90421" y="761472"/>
                  </a:moveTo>
                  <a:lnTo>
                    <a:pt x="125599" y="754360"/>
                  </a:lnTo>
                  <a:lnTo>
                    <a:pt x="154301" y="734930"/>
                  </a:lnTo>
                  <a:lnTo>
                    <a:pt x="173731" y="706229"/>
                  </a:lnTo>
                  <a:lnTo>
                    <a:pt x="180843" y="671051"/>
                  </a:lnTo>
                  <a:lnTo>
                    <a:pt x="173731" y="635872"/>
                  </a:lnTo>
                  <a:lnTo>
                    <a:pt x="154301" y="607044"/>
                  </a:lnTo>
                  <a:lnTo>
                    <a:pt x="125599" y="587741"/>
                  </a:lnTo>
                  <a:lnTo>
                    <a:pt x="90421" y="580629"/>
                  </a:lnTo>
                  <a:lnTo>
                    <a:pt x="55243" y="587741"/>
                  </a:lnTo>
                  <a:lnTo>
                    <a:pt x="26542" y="607044"/>
                  </a:lnTo>
                  <a:lnTo>
                    <a:pt x="7111" y="635872"/>
                  </a:lnTo>
                  <a:lnTo>
                    <a:pt x="0" y="671051"/>
                  </a:lnTo>
                  <a:lnTo>
                    <a:pt x="7111" y="706229"/>
                  </a:lnTo>
                  <a:lnTo>
                    <a:pt x="26542" y="734930"/>
                  </a:lnTo>
                  <a:lnTo>
                    <a:pt x="55243" y="754360"/>
                  </a:lnTo>
                  <a:lnTo>
                    <a:pt x="90421" y="761472"/>
                  </a:lnTo>
                  <a:close/>
                </a:path>
                <a:path w="5208269" h="1116964">
                  <a:moveTo>
                    <a:pt x="2256732" y="1075662"/>
                  </a:moveTo>
                  <a:lnTo>
                    <a:pt x="2269686" y="1042008"/>
                  </a:lnTo>
                  <a:lnTo>
                    <a:pt x="2268670" y="1007465"/>
                  </a:lnTo>
                  <a:lnTo>
                    <a:pt x="2254701" y="975716"/>
                  </a:lnTo>
                  <a:lnTo>
                    <a:pt x="2228793" y="950824"/>
                  </a:lnTo>
                  <a:lnTo>
                    <a:pt x="2195266" y="937998"/>
                  </a:lnTo>
                  <a:lnTo>
                    <a:pt x="2160723" y="938887"/>
                  </a:lnTo>
                  <a:lnTo>
                    <a:pt x="2128847" y="952856"/>
                  </a:lnTo>
                  <a:lnTo>
                    <a:pt x="2104082" y="978764"/>
                  </a:lnTo>
                  <a:lnTo>
                    <a:pt x="2091256" y="1012291"/>
                  </a:lnTo>
                  <a:lnTo>
                    <a:pt x="2092145" y="1046961"/>
                  </a:lnTo>
                  <a:lnTo>
                    <a:pt x="2106114" y="1078710"/>
                  </a:lnTo>
                  <a:lnTo>
                    <a:pt x="2132022" y="1103602"/>
                  </a:lnTo>
                  <a:lnTo>
                    <a:pt x="2165549" y="1116428"/>
                  </a:lnTo>
                  <a:lnTo>
                    <a:pt x="2200219" y="1115412"/>
                  </a:lnTo>
                  <a:lnTo>
                    <a:pt x="2231968" y="1101570"/>
                  </a:lnTo>
                  <a:lnTo>
                    <a:pt x="2256732" y="1075662"/>
                  </a:lnTo>
                  <a:close/>
                </a:path>
                <a:path w="5208269" h="1116964">
                  <a:moveTo>
                    <a:pt x="5199502" y="51814"/>
                  </a:moveTo>
                  <a:lnTo>
                    <a:pt x="5178040" y="22986"/>
                  </a:lnTo>
                  <a:lnTo>
                    <a:pt x="5148195" y="5333"/>
                  </a:lnTo>
                  <a:lnTo>
                    <a:pt x="5113906" y="0"/>
                  </a:lnTo>
                  <a:lnTo>
                    <a:pt x="5079109" y="8635"/>
                  </a:lnTo>
                  <a:lnTo>
                    <a:pt x="5050281" y="30098"/>
                  </a:lnTo>
                  <a:lnTo>
                    <a:pt x="5032628" y="59942"/>
                  </a:lnTo>
                  <a:lnTo>
                    <a:pt x="5027421" y="94231"/>
                  </a:lnTo>
                  <a:lnTo>
                    <a:pt x="5035930" y="129028"/>
                  </a:lnTo>
                  <a:lnTo>
                    <a:pt x="5057393" y="157857"/>
                  </a:lnTo>
                  <a:lnTo>
                    <a:pt x="5087237" y="175509"/>
                  </a:lnTo>
                  <a:lnTo>
                    <a:pt x="5121526" y="180843"/>
                  </a:lnTo>
                  <a:lnTo>
                    <a:pt x="5156323" y="172207"/>
                  </a:lnTo>
                  <a:lnTo>
                    <a:pt x="5185151" y="150745"/>
                  </a:lnTo>
                  <a:lnTo>
                    <a:pt x="5202804" y="120900"/>
                  </a:lnTo>
                  <a:lnTo>
                    <a:pt x="5208138" y="86611"/>
                  </a:lnTo>
                  <a:lnTo>
                    <a:pt x="5199502" y="51814"/>
                  </a:lnTo>
                  <a:close/>
                </a:path>
                <a:path w="5208269" h="1116964">
                  <a:moveTo>
                    <a:pt x="1377534" y="550023"/>
                  </a:moveTo>
                  <a:lnTo>
                    <a:pt x="1356071" y="521321"/>
                  </a:lnTo>
                  <a:lnTo>
                    <a:pt x="1326354" y="503542"/>
                  </a:lnTo>
                  <a:lnTo>
                    <a:pt x="1292065" y="498335"/>
                  </a:lnTo>
                  <a:lnTo>
                    <a:pt x="1257141" y="506971"/>
                  </a:lnTo>
                  <a:lnTo>
                    <a:pt x="1228439" y="528433"/>
                  </a:lnTo>
                  <a:lnTo>
                    <a:pt x="1210660" y="558150"/>
                  </a:lnTo>
                  <a:lnTo>
                    <a:pt x="1205453" y="592440"/>
                  </a:lnTo>
                  <a:lnTo>
                    <a:pt x="1214089" y="627364"/>
                  </a:lnTo>
                  <a:lnTo>
                    <a:pt x="1235551" y="656065"/>
                  </a:lnTo>
                  <a:lnTo>
                    <a:pt x="1265269" y="673844"/>
                  </a:lnTo>
                  <a:lnTo>
                    <a:pt x="1299558" y="679051"/>
                  </a:lnTo>
                  <a:lnTo>
                    <a:pt x="1334482" y="670416"/>
                  </a:lnTo>
                  <a:lnTo>
                    <a:pt x="1363183" y="648953"/>
                  </a:lnTo>
                  <a:lnTo>
                    <a:pt x="1380963" y="619236"/>
                  </a:lnTo>
                  <a:lnTo>
                    <a:pt x="1386169" y="584947"/>
                  </a:lnTo>
                  <a:lnTo>
                    <a:pt x="1377534" y="550023"/>
                  </a:lnTo>
                  <a:close/>
                </a:path>
              </a:pathLst>
            </a:custGeom>
            <a:ln w="322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13680338" y="3965352"/>
              <a:ext cx="2459355" cy="388620"/>
            </a:xfrm>
            <a:custGeom>
              <a:avLst/>
              <a:gdLst/>
              <a:ahLst/>
              <a:cxnLst/>
              <a:rect l="l" t="t" r="r" b="b"/>
              <a:pathLst>
                <a:path w="2459355" h="388620">
                  <a:moveTo>
                    <a:pt x="164084" y="130683"/>
                  </a:moveTo>
                  <a:lnTo>
                    <a:pt x="163830" y="98806"/>
                  </a:lnTo>
                  <a:lnTo>
                    <a:pt x="151638" y="69088"/>
                  </a:lnTo>
                  <a:lnTo>
                    <a:pt x="128270" y="45720"/>
                  </a:lnTo>
                  <a:lnTo>
                    <a:pt x="97536" y="33020"/>
                  </a:lnTo>
                  <a:lnTo>
                    <a:pt x="65532" y="33274"/>
                  </a:lnTo>
                  <a:lnTo>
                    <a:pt x="35941" y="45339"/>
                  </a:lnTo>
                  <a:lnTo>
                    <a:pt x="12573" y="68707"/>
                  </a:lnTo>
                  <a:lnTo>
                    <a:pt x="0" y="99314"/>
                  </a:lnTo>
                  <a:lnTo>
                    <a:pt x="127" y="131318"/>
                  </a:lnTo>
                  <a:lnTo>
                    <a:pt x="12319" y="160909"/>
                  </a:lnTo>
                  <a:lnTo>
                    <a:pt x="35814" y="184404"/>
                  </a:lnTo>
                  <a:lnTo>
                    <a:pt x="66421" y="196977"/>
                  </a:lnTo>
                  <a:lnTo>
                    <a:pt x="98425" y="196850"/>
                  </a:lnTo>
                  <a:lnTo>
                    <a:pt x="128016" y="184785"/>
                  </a:lnTo>
                  <a:lnTo>
                    <a:pt x="151511" y="161417"/>
                  </a:lnTo>
                  <a:lnTo>
                    <a:pt x="164084" y="130683"/>
                  </a:lnTo>
                  <a:close/>
                </a:path>
                <a:path w="2459355" h="388620">
                  <a:moveTo>
                    <a:pt x="2234514" y="303403"/>
                  </a:moveTo>
                  <a:lnTo>
                    <a:pt x="2227402" y="271018"/>
                  </a:lnTo>
                  <a:lnTo>
                    <a:pt x="2208225" y="244094"/>
                  </a:lnTo>
                  <a:lnTo>
                    <a:pt x="2181174" y="227076"/>
                  </a:lnTo>
                  <a:lnTo>
                    <a:pt x="2149551" y="221488"/>
                  </a:lnTo>
                  <a:lnTo>
                    <a:pt x="2117166" y="228727"/>
                  </a:lnTo>
                  <a:lnTo>
                    <a:pt x="2090115" y="247904"/>
                  </a:lnTo>
                  <a:lnTo>
                    <a:pt x="2073097" y="274955"/>
                  </a:lnTo>
                  <a:lnTo>
                    <a:pt x="2067509" y="306451"/>
                  </a:lnTo>
                  <a:lnTo>
                    <a:pt x="2074748" y="338823"/>
                  </a:lnTo>
                  <a:lnTo>
                    <a:pt x="2093925" y="365874"/>
                  </a:lnTo>
                  <a:lnTo>
                    <a:pt x="2120976" y="382765"/>
                  </a:lnTo>
                  <a:lnTo>
                    <a:pt x="2152472" y="388353"/>
                  </a:lnTo>
                  <a:lnTo>
                    <a:pt x="2184857" y="381114"/>
                  </a:lnTo>
                  <a:lnTo>
                    <a:pt x="2211908" y="361937"/>
                  </a:lnTo>
                  <a:lnTo>
                    <a:pt x="2228926" y="334886"/>
                  </a:lnTo>
                  <a:lnTo>
                    <a:pt x="2234514" y="303403"/>
                  </a:lnTo>
                  <a:close/>
                </a:path>
                <a:path w="2459355" h="388620">
                  <a:moveTo>
                    <a:pt x="2458783" y="94742"/>
                  </a:moveTo>
                  <a:lnTo>
                    <a:pt x="2457132" y="61722"/>
                  </a:lnTo>
                  <a:lnTo>
                    <a:pt x="2443289" y="32766"/>
                  </a:lnTo>
                  <a:lnTo>
                    <a:pt x="2419667" y="11176"/>
                  </a:lnTo>
                  <a:lnTo>
                    <a:pt x="2388565" y="0"/>
                  </a:lnTo>
                  <a:lnTo>
                    <a:pt x="2355545" y="1778"/>
                  </a:lnTo>
                  <a:lnTo>
                    <a:pt x="2326716" y="15494"/>
                  </a:lnTo>
                  <a:lnTo>
                    <a:pt x="2305126" y="39243"/>
                  </a:lnTo>
                  <a:lnTo>
                    <a:pt x="2293823" y="70485"/>
                  </a:lnTo>
                  <a:lnTo>
                    <a:pt x="2295601" y="103505"/>
                  </a:lnTo>
                  <a:lnTo>
                    <a:pt x="2309444" y="132461"/>
                  </a:lnTo>
                  <a:lnTo>
                    <a:pt x="2333066" y="154051"/>
                  </a:lnTo>
                  <a:lnTo>
                    <a:pt x="2364181" y="165227"/>
                  </a:lnTo>
                  <a:lnTo>
                    <a:pt x="2397201" y="163449"/>
                  </a:lnTo>
                  <a:lnTo>
                    <a:pt x="2426017" y="149606"/>
                  </a:lnTo>
                  <a:lnTo>
                    <a:pt x="2447607" y="125984"/>
                  </a:lnTo>
                  <a:lnTo>
                    <a:pt x="2458783" y="94742"/>
                  </a:lnTo>
                  <a:close/>
                </a:path>
              </a:pathLst>
            </a:custGeom>
            <a:solidFill>
              <a:srgbClr val="634BC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13680465" y="3961923"/>
              <a:ext cx="2461260" cy="391160"/>
            </a:xfrm>
            <a:custGeom>
              <a:avLst/>
              <a:gdLst/>
              <a:ahLst/>
              <a:cxnLst/>
              <a:rect l="l" t="t" r="r" b="b"/>
              <a:pathLst>
                <a:path w="2461259" h="391160">
                  <a:moveTo>
                    <a:pt x="167513" y="110871"/>
                  </a:moveTo>
                  <a:lnTo>
                    <a:pt x="164211" y="126365"/>
                  </a:lnTo>
                  <a:lnTo>
                    <a:pt x="158242" y="140970"/>
                  </a:lnTo>
                  <a:lnTo>
                    <a:pt x="126619" y="174879"/>
                  </a:lnTo>
                  <a:lnTo>
                    <a:pt x="82550" y="186690"/>
                  </a:lnTo>
                  <a:lnTo>
                    <a:pt x="67183" y="184912"/>
                  </a:lnTo>
                  <a:lnTo>
                    <a:pt x="26797" y="163322"/>
                  </a:lnTo>
                  <a:lnTo>
                    <a:pt x="3175" y="123190"/>
                  </a:lnTo>
                  <a:lnTo>
                    <a:pt x="508" y="107569"/>
                  </a:lnTo>
                  <a:lnTo>
                    <a:pt x="0" y="122047"/>
                  </a:lnTo>
                  <a:lnTo>
                    <a:pt x="12192" y="162941"/>
                  </a:lnTo>
                  <a:lnTo>
                    <a:pt x="41910" y="192913"/>
                  </a:lnTo>
                  <a:lnTo>
                    <a:pt x="82169" y="204343"/>
                  </a:lnTo>
                  <a:lnTo>
                    <a:pt x="96139" y="203454"/>
                  </a:lnTo>
                  <a:lnTo>
                    <a:pt x="134620" y="186944"/>
                  </a:lnTo>
                  <a:lnTo>
                    <a:pt x="160528" y="153162"/>
                  </a:lnTo>
                  <a:lnTo>
                    <a:pt x="165100" y="139573"/>
                  </a:lnTo>
                  <a:lnTo>
                    <a:pt x="167513" y="125349"/>
                  </a:lnTo>
                  <a:lnTo>
                    <a:pt x="167513" y="110871"/>
                  </a:lnTo>
                  <a:close/>
                </a:path>
                <a:path w="2461259" h="391160">
                  <a:moveTo>
                    <a:pt x="2237054" y="314566"/>
                  </a:moveTo>
                  <a:lnTo>
                    <a:pt x="2229434" y="273050"/>
                  </a:lnTo>
                  <a:lnTo>
                    <a:pt x="2202637" y="239776"/>
                  </a:lnTo>
                  <a:lnTo>
                    <a:pt x="2190318" y="231902"/>
                  </a:lnTo>
                  <a:lnTo>
                    <a:pt x="2201748" y="243078"/>
                  </a:lnTo>
                  <a:lnTo>
                    <a:pt x="2210765" y="255905"/>
                  </a:lnTo>
                  <a:lnTo>
                    <a:pt x="2217369" y="270002"/>
                  </a:lnTo>
                  <a:lnTo>
                    <a:pt x="2221433" y="285115"/>
                  </a:lnTo>
                  <a:lnTo>
                    <a:pt x="2222449" y="300736"/>
                  </a:lnTo>
                  <a:lnTo>
                    <a:pt x="2220671" y="315963"/>
                  </a:lnTo>
                  <a:lnTo>
                    <a:pt x="2199208" y="356349"/>
                  </a:lnTo>
                  <a:lnTo>
                    <a:pt x="2159330" y="378955"/>
                  </a:lnTo>
                  <a:lnTo>
                    <a:pt x="2143709" y="381241"/>
                  </a:lnTo>
                  <a:lnTo>
                    <a:pt x="2128088" y="380606"/>
                  </a:lnTo>
                  <a:lnTo>
                    <a:pt x="2112721" y="377304"/>
                  </a:lnTo>
                  <a:lnTo>
                    <a:pt x="2098116" y="371208"/>
                  </a:lnTo>
                  <a:lnTo>
                    <a:pt x="2110054" y="379463"/>
                  </a:lnTo>
                  <a:lnTo>
                    <a:pt x="2123008" y="385559"/>
                  </a:lnTo>
                  <a:lnTo>
                    <a:pt x="2136851" y="389496"/>
                  </a:lnTo>
                  <a:lnTo>
                    <a:pt x="2151202" y="391147"/>
                  </a:lnTo>
                  <a:lnTo>
                    <a:pt x="2165426" y="390385"/>
                  </a:lnTo>
                  <a:lnTo>
                    <a:pt x="2204415" y="374510"/>
                  </a:lnTo>
                  <a:lnTo>
                    <a:pt x="2230323" y="341871"/>
                  </a:lnTo>
                  <a:lnTo>
                    <a:pt x="2234895" y="328536"/>
                  </a:lnTo>
                  <a:lnTo>
                    <a:pt x="2237054" y="314566"/>
                  </a:lnTo>
                  <a:close/>
                </a:path>
                <a:path w="2461259" h="391160">
                  <a:moveTo>
                    <a:pt x="2460688" y="76200"/>
                  </a:moveTo>
                  <a:lnTo>
                    <a:pt x="2446972" y="36830"/>
                  </a:lnTo>
                  <a:lnTo>
                    <a:pt x="2415603" y="9144"/>
                  </a:lnTo>
                  <a:lnTo>
                    <a:pt x="2374087" y="0"/>
                  </a:lnTo>
                  <a:lnTo>
                    <a:pt x="2359736" y="1651"/>
                  </a:lnTo>
                  <a:lnTo>
                    <a:pt x="2345893" y="5588"/>
                  </a:lnTo>
                  <a:lnTo>
                    <a:pt x="2332812" y="11811"/>
                  </a:lnTo>
                  <a:lnTo>
                    <a:pt x="2348179" y="8255"/>
                  </a:lnTo>
                  <a:lnTo>
                    <a:pt x="2363927" y="7366"/>
                  </a:lnTo>
                  <a:lnTo>
                    <a:pt x="2408110" y="21463"/>
                  </a:lnTo>
                  <a:lnTo>
                    <a:pt x="2437574" y="56261"/>
                  </a:lnTo>
                  <a:lnTo>
                    <a:pt x="2444686" y="86106"/>
                  </a:lnTo>
                  <a:lnTo>
                    <a:pt x="2443924" y="101600"/>
                  </a:lnTo>
                  <a:lnTo>
                    <a:pt x="2425128" y="144018"/>
                  </a:lnTo>
                  <a:lnTo>
                    <a:pt x="2401138" y="164338"/>
                  </a:lnTo>
                  <a:lnTo>
                    <a:pt x="2414460" y="158623"/>
                  </a:lnTo>
                  <a:lnTo>
                    <a:pt x="2446210" y="130048"/>
                  </a:lnTo>
                  <a:lnTo>
                    <a:pt x="2460561" y="90424"/>
                  </a:lnTo>
                  <a:lnTo>
                    <a:pt x="2460688" y="76200"/>
                  </a:lnTo>
                  <a:close/>
                </a:path>
              </a:pathLst>
            </a:custGeom>
            <a:solidFill>
              <a:srgbClr val="2D1E7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13712596" y="3998753"/>
              <a:ext cx="2355850" cy="307340"/>
            </a:xfrm>
            <a:custGeom>
              <a:avLst/>
              <a:gdLst/>
              <a:ahLst/>
              <a:cxnLst/>
              <a:rect l="l" t="t" r="r" b="b"/>
              <a:pathLst>
                <a:path w="2355850" h="307339">
                  <a:moveTo>
                    <a:pt x="109855" y="69596"/>
                  </a:moveTo>
                  <a:lnTo>
                    <a:pt x="92456" y="33909"/>
                  </a:lnTo>
                  <a:lnTo>
                    <a:pt x="55753" y="19050"/>
                  </a:lnTo>
                  <a:lnTo>
                    <a:pt x="45593" y="19812"/>
                  </a:lnTo>
                  <a:lnTo>
                    <a:pt x="11557" y="40132"/>
                  </a:lnTo>
                  <a:lnTo>
                    <a:pt x="0" y="68834"/>
                  </a:lnTo>
                  <a:lnTo>
                    <a:pt x="508" y="70739"/>
                  </a:lnTo>
                  <a:lnTo>
                    <a:pt x="5461" y="64516"/>
                  </a:lnTo>
                  <a:lnTo>
                    <a:pt x="11176" y="58928"/>
                  </a:lnTo>
                  <a:lnTo>
                    <a:pt x="46990" y="43053"/>
                  </a:lnTo>
                  <a:lnTo>
                    <a:pt x="54864" y="42418"/>
                  </a:lnTo>
                  <a:lnTo>
                    <a:pt x="62865" y="42799"/>
                  </a:lnTo>
                  <a:lnTo>
                    <a:pt x="98933" y="58166"/>
                  </a:lnTo>
                  <a:lnTo>
                    <a:pt x="104648" y="63500"/>
                  </a:lnTo>
                  <a:lnTo>
                    <a:pt x="109855" y="69596"/>
                  </a:lnTo>
                  <a:close/>
                </a:path>
                <a:path w="2355850" h="307339">
                  <a:moveTo>
                    <a:pt x="2140788" y="214376"/>
                  </a:moveTo>
                  <a:lnTo>
                    <a:pt x="2131390" y="210566"/>
                  </a:lnTo>
                  <a:lnTo>
                    <a:pt x="2121484" y="208407"/>
                  </a:lnTo>
                  <a:lnTo>
                    <a:pt x="2111451" y="208280"/>
                  </a:lnTo>
                  <a:lnTo>
                    <a:pt x="2101291" y="209931"/>
                  </a:lnTo>
                  <a:lnTo>
                    <a:pt x="2069160" y="232918"/>
                  </a:lnTo>
                  <a:lnTo>
                    <a:pt x="2060143" y="261493"/>
                  </a:lnTo>
                  <a:lnTo>
                    <a:pt x="2060778" y="271653"/>
                  </a:lnTo>
                  <a:lnTo>
                    <a:pt x="2080590" y="306057"/>
                  </a:lnTo>
                  <a:lnTo>
                    <a:pt x="2083130" y="307327"/>
                  </a:lnTo>
                  <a:lnTo>
                    <a:pt x="2080590" y="299707"/>
                  </a:lnTo>
                  <a:lnTo>
                    <a:pt x="2079066" y="291960"/>
                  </a:lnTo>
                  <a:lnTo>
                    <a:pt x="2078304" y="284086"/>
                  </a:lnTo>
                  <a:lnTo>
                    <a:pt x="2078558" y="276085"/>
                  </a:lnTo>
                  <a:lnTo>
                    <a:pt x="2079701" y="268224"/>
                  </a:lnTo>
                  <a:lnTo>
                    <a:pt x="2098370" y="233807"/>
                  </a:lnTo>
                  <a:lnTo>
                    <a:pt x="2132914" y="215392"/>
                  </a:lnTo>
                  <a:lnTo>
                    <a:pt x="2140788" y="214376"/>
                  </a:lnTo>
                  <a:close/>
                </a:path>
                <a:path w="2355850" h="307339">
                  <a:moveTo>
                    <a:pt x="2355291" y="98425"/>
                  </a:moveTo>
                  <a:lnTo>
                    <a:pt x="2320366" y="80518"/>
                  </a:lnTo>
                  <a:lnTo>
                    <a:pt x="2301316" y="46355"/>
                  </a:lnTo>
                  <a:lnTo>
                    <a:pt x="2299792" y="30607"/>
                  </a:lnTo>
                  <a:lnTo>
                    <a:pt x="2300300" y="22606"/>
                  </a:lnTo>
                  <a:lnTo>
                    <a:pt x="2301824" y="14859"/>
                  </a:lnTo>
                  <a:lnTo>
                    <a:pt x="2304237" y="7239"/>
                  </a:lnTo>
                  <a:lnTo>
                    <a:pt x="2307539" y="0"/>
                  </a:lnTo>
                  <a:lnTo>
                    <a:pt x="2299284" y="5969"/>
                  </a:lnTo>
                  <a:lnTo>
                    <a:pt x="2280488" y="40894"/>
                  </a:lnTo>
                  <a:lnTo>
                    <a:pt x="2280107" y="50927"/>
                  </a:lnTo>
                  <a:lnTo>
                    <a:pt x="2281631" y="60960"/>
                  </a:lnTo>
                  <a:lnTo>
                    <a:pt x="2304237" y="93472"/>
                  </a:lnTo>
                  <a:lnTo>
                    <a:pt x="2332812" y="102870"/>
                  </a:lnTo>
                  <a:lnTo>
                    <a:pt x="2342972" y="102362"/>
                  </a:lnTo>
                  <a:lnTo>
                    <a:pt x="2352878" y="100076"/>
                  </a:lnTo>
                  <a:lnTo>
                    <a:pt x="2353767" y="99695"/>
                  </a:lnTo>
                  <a:lnTo>
                    <a:pt x="2355291" y="98425"/>
                  </a:lnTo>
                  <a:close/>
                </a:path>
              </a:pathLst>
            </a:custGeom>
            <a:solidFill>
              <a:srgbClr val="A292E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13680348" y="3965347"/>
              <a:ext cx="2459355" cy="388620"/>
            </a:xfrm>
            <a:custGeom>
              <a:avLst/>
              <a:gdLst/>
              <a:ahLst/>
              <a:cxnLst/>
              <a:rect l="l" t="t" r="r" b="b"/>
              <a:pathLst>
                <a:path w="2459355" h="388620">
                  <a:moveTo>
                    <a:pt x="151507" y="161412"/>
                  </a:moveTo>
                  <a:lnTo>
                    <a:pt x="164079" y="130679"/>
                  </a:lnTo>
                  <a:lnTo>
                    <a:pt x="163825" y="98676"/>
                  </a:lnTo>
                  <a:lnTo>
                    <a:pt x="151634" y="69086"/>
                  </a:lnTo>
                  <a:lnTo>
                    <a:pt x="128266" y="45591"/>
                  </a:lnTo>
                  <a:lnTo>
                    <a:pt x="97533" y="33019"/>
                  </a:lnTo>
                  <a:lnTo>
                    <a:pt x="65530" y="33146"/>
                  </a:lnTo>
                  <a:lnTo>
                    <a:pt x="35940" y="45337"/>
                  </a:lnTo>
                  <a:lnTo>
                    <a:pt x="12445" y="68705"/>
                  </a:lnTo>
                  <a:lnTo>
                    <a:pt x="0" y="99311"/>
                  </a:lnTo>
                  <a:lnTo>
                    <a:pt x="126" y="131314"/>
                  </a:lnTo>
                  <a:lnTo>
                    <a:pt x="12318" y="160904"/>
                  </a:lnTo>
                  <a:lnTo>
                    <a:pt x="35813" y="184399"/>
                  </a:lnTo>
                  <a:lnTo>
                    <a:pt x="66419" y="196972"/>
                  </a:lnTo>
                  <a:lnTo>
                    <a:pt x="98422" y="196845"/>
                  </a:lnTo>
                  <a:lnTo>
                    <a:pt x="128012" y="184780"/>
                  </a:lnTo>
                  <a:lnTo>
                    <a:pt x="151507" y="161412"/>
                  </a:lnTo>
                  <a:close/>
                </a:path>
                <a:path w="2459355" h="388620">
                  <a:moveTo>
                    <a:pt x="2227396" y="271011"/>
                  </a:moveTo>
                  <a:lnTo>
                    <a:pt x="2208220" y="243960"/>
                  </a:lnTo>
                  <a:lnTo>
                    <a:pt x="2181169" y="227070"/>
                  </a:lnTo>
                  <a:lnTo>
                    <a:pt x="2149547" y="221482"/>
                  </a:lnTo>
                  <a:lnTo>
                    <a:pt x="2117163" y="228721"/>
                  </a:lnTo>
                  <a:lnTo>
                    <a:pt x="2090113" y="247897"/>
                  </a:lnTo>
                  <a:lnTo>
                    <a:pt x="2073095" y="274948"/>
                  </a:lnTo>
                  <a:lnTo>
                    <a:pt x="2067507" y="306443"/>
                  </a:lnTo>
                  <a:lnTo>
                    <a:pt x="2074746" y="338827"/>
                  </a:lnTo>
                  <a:lnTo>
                    <a:pt x="2093923" y="365750"/>
                  </a:lnTo>
                  <a:lnTo>
                    <a:pt x="2120973" y="382768"/>
                  </a:lnTo>
                  <a:lnTo>
                    <a:pt x="2152468" y="388356"/>
                  </a:lnTo>
                  <a:lnTo>
                    <a:pt x="2184852" y="381117"/>
                  </a:lnTo>
                  <a:lnTo>
                    <a:pt x="2211903" y="361940"/>
                  </a:lnTo>
                  <a:lnTo>
                    <a:pt x="2228920" y="334890"/>
                  </a:lnTo>
                  <a:lnTo>
                    <a:pt x="2234508" y="303395"/>
                  </a:lnTo>
                  <a:lnTo>
                    <a:pt x="2227396" y="271011"/>
                  </a:lnTo>
                  <a:close/>
                </a:path>
                <a:path w="2459355" h="388620">
                  <a:moveTo>
                    <a:pt x="2388555" y="0"/>
                  </a:moveTo>
                  <a:lnTo>
                    <a:pt x="2355536" y="1650"/>
                  </a:lnTo>
                  <a:lnTo>
                    <a:pt x="2326708" y="15493"/>
                  </a:lnTo>
                  <a:lnTo>
                    <a:pt x="2305118" y="39242"/>
                  </a:lnTo>
                  <a:lnTo>
                    <a:pt x="2293943" y="70356"/>
                  </a:lnTo>
                  <a:lnTo>
                    <a:pt x="2295593" y="103502"/>
                  </a:lnTo>
                  <a:lnTo>
                    <a:pt x="2309436" y="132457"/>
                  </a:lnTo>
                  <a:lnTo>
                    <a:pt x="2333058" y="154047"/>
                  </a:lnTo>
                  <a:lnTo>
                    <a:pt x="2364172" y="165222"/>
                  </a:lnTo>
                  <a:lnTo>
                    <a:pt x="2397191" y="163444"/>
                  </a:lnTo>
                  <a:lnTo>
                    <a:pt x="2426019" y="149602"/>
                  </a:lnTo>
                  <a:lnTo>
                    <a:pt x="2447609" y="125980"/>
                  </a:lnTo>
                  <a:lnTo>
                    <a:pt x="2458911" y="94739"/>
                  </a:lnTo>
                  <a:lnTo>
                    <a:pt x="2457133" y="61593"/>
                  </a:lnTo>
                  <a:lnTo>
                    <a:pt x="2443291" y="32765"/>
                  </a:lnTo>
                  <a:lnTo>
                    <a:pt x="2419669" y="11175"/>
                  </a:lnTo>
                  <a:lnTo>
                    <a:pt x="2388555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13672591" y="3324904"/>
              <a:ext cx="3195955" cy="1354455"/>
            </a:xfrm>
            <a:custGeom>
              <a:avLst/>
              <a:gdLst/>
              <a:ahLst/>
              <a:cxnLst/>
              <a:rect l="l" t="t" r="r" b="b"/>
              <a:pathLst>
                <a:path w="3195955" h="1354454">
                  <a:moveTo>
                    <a:pt x="156210" y="1264513"/>
                  </a:moveTo>
                  <a:lnTo>
                    <a:pt x="146050" y="1236065"/>
                  </a:lnTo>
                  <a:lnTo>
                    <a:pt x="125984" y="1213459"/>
                  </a:lnTo>
                  <a:lnTo>
                    <a:pt x="97663" y="1199870"/>
                  </a:lnTo>
                  <a:lnTo>
                    <a:pt x="66421" y="1198219"/>
                  </a:lnTo>
                  <a:lnTo>
                    <a:pt x="37846" y="1208379"/>
                  </a:lnTo>
                  <a:lnTo>
                    <a:pt x="15367" y="1228445"/>
                  </a:lnTo>
                  <a:lnTo>
                    <a:pt x="1651" y="1256512"/>
                  </a:lnTo>
                  <a:lnTo>
                    <a:pt x="0" y="1287754"/>
                  </a:lnTo>
                  <a:lnTo>
                    <a:pt x="10160" y="1316329"/>
                  </a:lnTo>
                  <a:lnTo>
                    <a:pt x="30353" y="1338808"/>
                  </a:lnTo>
                  <a:lnTo>
                    <a:pt x="58547" y="1352524"/>
                  </a:lnTo>
                  <a:lnTo>
                    <a:pt x="89789" y="1354175"/>
                  </a:lnTo>
                  <a:lnTo>
                    <a:pt x="118364" y="1344015"/>
                  </a:lnTo>
                  <a:lnTo>
                    <a:pt x="140970" y="1323949"/>
                  </a:lnTo>
                  <a:lnTo>
                    <a:pt x="154559" y="1295755"/>
                  </a:lnTo>
                  <a:lnTo>
                    <a:pt x="156210" y="1264513"/>
                  </a:lnTo>
                  <a:close/>
                </a:path>
                <a:path w="3195955" h="1354454">
                  <a:moveTo>
                    <a:pt x="1091793" y="70104"/>
                  </a:moveTo>
                  <a:lnTo>
                    <a:pt x="1082903" y="41148"/>
                  </a:lnTo>
                  <a:lnTo>
                    <a:pt x="1063726" y="17780"/>
                  </a:lnTo>
                  <a:lnTo>
                    <a:pt x="1036040" y="2921"/>
                  </a:lnTo>
                  <a:lnTo>
                    <a:pt x="1004798" y="0"/>
                  </a:lnTo>
                  <a:lnTo>
                    <a:pt x="975969" y="9017"/>
                  </a:lnTo>
                  <a:lnTo>
                    <a:pt x="952474" y="28067"/>
                  </a:lnTo>
                  <a:lnTo>
                    <a:pt x="937742" y="55626"/>
                  </a:lnTo>
                  <a:lnTo>
                    <a:pt x="934821" y="86741"/>
                  </a:lnTo>
                  <a:lnTo>
                    <a:pt x="943838" y="115697"/>
                  </a:lnTo>
                  <a:lnTo>
                    <a:pt x="962888" y="139065"/>
                  </a:lnTo>
                  <a:lnTo>
                    <a:pt x="990574" y="153797"/>
                  </a:lnTo>
                  <a:lnTo>
                    <a:pt x="1021816" y="156845"/>
                  </a:lnTo>
                  <a:lnTo>
                    <a:pt x="1050645" y="147828"/>
                  </a:lnTo>
                  <a:lnTo>
                    <a:pt x="1074140" y="128778"/>
                  </a:lnTo>
                  <a:lnTo>
                    <a:pt x="1088872" y="101219"/>
                  </a:lnTo>
                  <a:lnTo>
                    <a:pt x="1091793" y="70104"/>
                  </a:lnTo>
                  <a:close/>
                </a:path>
                <a:path w="3195955" h="1354454">
                  <a:moveTo>
                    <a:pt x="1595081" y="855332"/>
                  </a:moveTo>
                  <a:lnTo>
                    <a:pt x="1590255" y="825487"/>
                  </a:lnTo>
                  <a:lnTo>
                    <a:pt x="1573745" y="798817"/>
                  </a:lnTo>
                  <a:lnTo>
                    <a:pt x="1548218" y="780783"/>
                  </a:lnTo>
                  <a:lnTo>
                    <a:pt x="1518754" y="774052"/>
                  </a:lnTo>
                  <a:lnTo>
                    <a:pt x="1488909" y="779005"/>
                  </a:lnTo>
                  <a:lnTo>
                    <a:pt x="1462239" y="795515"/>
                  </a:lnTo>
                  <a:lnTo>
                    <a:pt x="1444078" y="821042"/>
                  </a:lnTo>
                  <a:lnTo>
                    <a:pt x="1437347" y="850506"/>
                  </a:lnTo>
                  <a:lnTo>
                    <a:pt x="1442173" y="880351"/>
                  </a:lnTo>
                  <a:lnTo>
                    <a:pt x="1458683" y="907021"/>
                  </a:lnTo>
                  <a:lnTo>
                    <a:pt x="1484210" y="925055"/>
                  </a:lnTo>
                  <a:lnTo>
                    <a:pt x="1513674" y="931786"/>
                  </a:lnTo>
                  <a:lnTo>
                    <a:pt x="1543519" y="926833"/>
                  </a:lnTo>
                  <a:lnTo>
                    <a:pt x="1570189" y="910323"/>
                  </a:lnTo>
                  <a:lnTo>
                    <a:pt x="1588350" y="884796"/>
                  </a:lnTo>
                  <a:lnTo>
                    <a:pt x="1595081" y="855332"/>
                  </a:lnTo>
                  <a:close/>
                </a:path>
                <a:path w="3195955" h="1354454">
                  <a:moveTo>
                    <a:pt x="3195624" y="302514"/>
                  </a:moveTo>
                  <a:lnTo>
                    <a:pt x="3183686" y="273558"/>
                  </a:lnTo>
                  <a:lnTo>
                    <a:pt x="3162350" y="252095"/>
                  </a:lnTo>
                  <a:lnTo>
                    <a:pt x="3134537" y="240157"/>
                  </a:lnTo>
                  <a:lnTo>
                    <a:pt x="3103295" y="239903"/>
                  </a:lnTo>
                  <a:lnTo>
                    <a:pt x="3074339" y="251714"/>
                  </a:lnTo>
                  <a:lnTo>
                    <a:pt x="3052876" y="273050"/>
                  </a:lnTo>
                  <a:lnTo>
                    <a:pt x="3041065" y="300863"/>
                  </a:lnTo>
                  <a:lnTo>
                    <a:pt x="3040811" y="332232"/>
                  </a:lnTo>
                  <a:lnTo>
                    <a:pt x="3052749" y="361315"/>
                  </a:lnTo>
                  <a:lnTo>
                    <a:pt x="3073958" y="382778"/>
                  </a:lnTo>
                  <a:lnTo>
                    <a:pt x="3101771" y="394589"/>
                  </a:lnTo>
                  <a:lnTo>
                    <a:pt x="3133013" y="394970"/>
                  </a:lnTo>
                  <a:lnTo>
                    <a:pt x="3161969" y="383032"/>
                  </a:lnTo>
                  <a:lnTo>
                    <a:pt x="3183432" y="361696"/>
                  </a:lnTo>
                  <a:lnTo>
                    <a:pt x="3195243" y="333883"/>
                  </a:lnTo>
                  <a:lnTo>
                    <a:pt x="3195624" y="302514"/>
                  </a:lnTo>
                  <a:close/>
                </a:path>
              </a:pathLst>
            </a:custGeom>
            <a:solidFill>
              <a:srgbClr val="634BC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13673861" y="3327952"/>
              <a:ext cx="3192780" cy="1348740"/>
            </a:xfrm>
            <a:custGeom>
              <a:avLst/>
              <a:gdLst/>
              <a:ahLst/>
              <a:cxnLst/>
              <a:rect l="l" t="t" r="r" b="b"/>
              <a:pathLst>
                <a:path w="3192780" h="1348739">
                  <a:moveTo>
                    <a:pt x="154813" y="1264132"/>
                  </a:moveTo>
                  <a:lnTo>
                    <a:pt x="152527" y="1251305"/>
                  </a:lnTo>
                  <a:lnTo>
                    <a:pt x="148209" y="1238859"/>
                  </a:lnTo>
                  <a:lnTo>
                    <a:pt x="149606" y="1247876"/>
                  </a:lnTo>
                  <a:lnTo>
                    <a:pt x="149987" y="1256893"/>
                  </a:lnTo>
                  <a:lnTo>
                    <a:pt x="138049" y="1296898"/>
                  </a:lnTo>
                  <a:lnTo>
                    <a:pt x="101600" y="1327505"/>
                  </a:lnTo>
                  <a:lnTo>
                    <a:pt x="66167" y="1333347"/>
                  </a:lnTo>
                  <a:lnTo>
                    <a:pt x="54229" y="1331569"/>
                  </a:lnTo>
                  <a:lnTo>
                    <a:pt x="13208" y="1307566"/>
                  </a:lnTo>
                  <a:lnTo>
                    <a:pt x="0" y="1287373"/>
                  </a:lnTo>
                  <a:lnTo>
                    <a:pt x="3937" y="1299819"/>
                  </a:lnTo>
                  <a:lnTo>
                    <a:pt x="26924" y="1331061"/>
                  </a:lnTo>
                  <a:lnTo>
                    <a:pt x="62230" y="1347317"/>
                  </a:lnTo>
                  <a:lnTo>
                    <a:pt x="75184" y="1348587"/>
                  </a:lnTo>
                  <a:lnTo>
                    <a:pt x="88265" y="1347825"/>
                  </a:lnTo>
                  <a:lnTo>
                    <a:pt x="124079" y="1332712"/>
                  </a:lnTo>
                  <a:lnTo>
                    <a:pt x="148209" y="1302486"/>
                  </a:lnTo>
                  <a:lnTo>
                    <a:pt x="152527" y="1290167"/>
                  </a:lnTo>
                  <a:lnTo>
                    <a:pt x="154813" y="1277213"/>
                  </a:lnTo>
                  <a:lnTo>
                    <a:pt x="154813" y="1264132"/>
                  </a:lnTo>
                  <a:close/>
                </a:path>
                <a:path w="3192780" h="1348739">
                  <a:moveTo>
                    <a:pt x="1089380" y="64262"/>
                  </a:moveTo>
                  <a:lnTo>
                    <a:pt x="1073378" y="29083"/>
                  </a:lnTo>
                  <a:lnTo>
                    <a:pt x="1042136" y="5842"/>
                  </a:lnTo>
                  <a:lnTo>
                    <a:pt x="1016863" y="0"/>
                  </a:lnTo>
                  <a:lnTo>
                    <a:pt x="1003655" y="254"/>
                  </a:lnTo>
                  <a:lnTo>
                    <a:pt x="967333" y="13843"/>
                  </a:lnTo>
                  <a:lnTo>
                    <a:pt x="941933" y="43180"/>
                  </a:lnTo>
                  <a:lnTo>
                    <a:pt x="933805" y="81153"/>
                  </a:lnTo>
                  <a:lnTo>
                    <a:pt x="935456" y="94107"/>
                  </a:lnTo>
                  <a:lnTo>
                    <a:pt x="939266" y="106680"/>
                  </a:lnTo>
                  <a:lnTo>
                    <a:pt x="938250" y="97663"/>
                  </a:lnTo>
                  <a:lnTo>
                    <a:pt x="938377" y="88519"/>
                  </a:lnTo>
                  <a:lnTo>
                    <a:pt x="951966" y="49022"/>
                  </a:lnTo>
                  <a:lnTo>
                    <a:pt x="989558" y="19939"/>
                  </a:lnTo>
                  <a:lnTo>
                    <a:pt x="1013180" y="15240"/>
                  </a:lnTo>
                  <a:lnTo>
                    <a:pt x="1025245" y="15621"/>
                  </a:lnTo>
                  <a:lnTo>
                    <a:pt x="1068806" y="35052"/>
                  </a:lnTo>
                  <a:lnTo>
                    <a:pt x="1084046" y="53467"/>
                  </a:lnTo>
                  <a:lnTo>
                    <a:pt x="1089380" y="64262"/>
                  </a:lnTo>
                  <a:close/>
                </a:path>
                <a:path w="3192780" h="1348739">
                  <a:moveTo>
                    <a:pt x="1590509" y="841870"/>
                  </a:moveTo>
                  <a:lnTo>
                    <a:pt x="1577936" y="805294"/>
                  </a:lnTo>
                  <a:lnTo>
                    <a:pt x="1548980" y="779259"/>
                  </a:lnTo>
                  <a:lnTo>
                    <a:pt x="1524215" y="771258"/>
                  </a:lnTo>
                  <a:lnTo>
                    <a:pt x="1532470" y="774814"/>
                  </a:lnTo>
                  <a:lnTo>
                    <a:pt x="1540344" y="779386"/>
                  </a:lnTo>
                  <a:lnTo>
                    <a:pt x="1567776" y="811009"/>
                  </a:lnTo>
                  <a:lnTo>
                    <a:pt x="1575269" y="846061"/>
                  </a:lnTo>
                  <a:lnTo>
                    <a:pt x="1574126" y="858126"/>
                  </a:lnTo>
                  <a:lnTo>
                    <a:pt x="1552155" y="900290"/>
                  </a:lnTo>
                  <a:lnTo>
                    <a:pt x="1509864" y="922007"/>
                  </a:lnTo>
                  <a:lnTo>
                    <a:pt x="1497926" y="923150"/>
                  </a:lnTo>
                  <a:lnTo>
                    <a:pt x="1485861" y="922388"/>
                  </a:lnTo>
                  <a:lnTo>
                    <a:pt x="1498434" y="925817"/>
                  </a:lnTo>
                  <a:lnTo>
                    <a:pt x="1511388" y="926960"/>
                  </a:lnTo>
                  <a:lnTo>
                    <a:pt x="1524342" y="926071"/>
                  </a:lnTo>
                  <a:lnTo>
                    <a:pt x="1537042" y="923023"/>
                  </a:lnTo>
                  <a:lnTo>
                    <a:pt x="1569681" y="901941"/>
                  </a:lnTo>
                  <a:lnTo>
                    <a:pt x="1588350" y="867905"/>
                  </a:lnTo>
                  <a:lnTo>
                    <a:pt x="1590509" y="855078"/>
                  </a:lnTo>
                  <a:lnTo>
                    <a:pt x="1590509" y="841870"/>
                  </a:lnTo>
                  <a:close/>
                </a:path>
                <a:path w="3192780" h="1348739">
                  <a:moveTo>
                    <a:pt x="3192576" y="321818"/>
                  </a:moveTo>
                  <a:lnTo>
                    <a:pt x="3185845" y="283591"/>
                  </a:lnTo>
                  <a:lnTo>
                    <a:pt x="3161715" y="253238"/>
                  </a:lnTo>
                  <a:lnTo>
                    <a:pt x="3125901" y="238125"/>
                  </a:lnTo>
                  <a:lnTo>
                    <a:pt x="3112947" y="237236"/>
                  </a:lnTo>
                  <a:lnTo>
                    <a:pt x="3099866" y="238633"/>
                  </a:lnTo>
                  <a:lnTo>
                    <a:pt x="3087293" y="242189"/>
                  </a:lnTo>
                  <a:lnTo>
                    <a:pt x="3075482" y="247777"/>
                  </a:lnTo>
                  <a:lnTo>
                    <a:pt x="3064687" y="255270"/>
                  </a:lnTo>
                  <a:lnTo>
                    <a:pt x="3055416" y="264414"/>
                  </a:lnTo>
                  <a:lnTo>
                    <a:pt x="3062909" y="259334"/>
                  </a:lnTo>
                  <a:lnTo>
                    <a:pt x="3070910" y="255143"/>
                  </a:lnTo>
                  <a:lnTo>
                    <a:pt x="3079419" y="251968"/>
                  </a:lnTo>
                  <a:lnTo>
                    <a:pt x="3088309" y="249682"/>
                  </a:lnTo>
                  <a:lnTo>
                    <a:pt x="3100247" y="248285"/>
                  </a:lnTo>
                  <a:lnTo>
                    <a:pt x="3112312" y="248920"/>
                  </a:lnTo>
                  <a:lnTo>
                    <a:pt x="3155492" y="268732"/>
                  </a:lnTo>
                  <a:lnTo>
                    <a:pt x="3179368" y="309880"/>
                  </a:lnTo>
                  <a:lnTo>
                    <a:pt x="3181146" y="321818"/>
                  </a:lnTo>
                  <a:lnTo>
                    <a:pt x="3181019" y="333883"/>
                  </a:lnTo>
                  <a:lnTo>
                    <a:pt x="3178987" y="345821"/>
                  </a:lnTo>
                  <a:lnTo>
                    <a:pt x="3175177" y="357251"/>
                  </a:lnTo>
                  <a:lnTo>
                    <a:pt x="3169716" y="367919"/>
                  </a:lnTo>
                  <a:lnTo>
                    <a:pt x="3162604" y="377698"/>
                  </a:lnTo>
                  <a:lnTo>
                    <a:pt x="3172256" y="368808"/>
                  </a:lnTo>
                  <a:lnTo>
                    <a:pt x="3180130" y="358521"/>
                  </a:lnTo>
                  <a:lnTo>
                    <a:pt x="3186353" y="347091"/>
                  </a:lnTo>
                  <a:lnTo>
                    <a:pt x="3190544" y="334772"/>
                  </a:lnTo>
                  <a:lnTo>
                    <a:pt x="3192576" y="321818"/>
                  </a:lnTo>
                  <a:close/>
                </a:path>
              </a:pathLst>
            </a:custGeom>
            <a:solidFill>
              <a:srgbClr val="2D1E7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13699769" y="3400850"/>
              <a:ext cx="3115945" cy="1205230"/>
            </a:xfrm>
            <a:custGeom>
              <a:avLst/>
              <a:gdLst/>
              <a:ahLst/>
              <a:cxnLst/>
              <a:rect l="l" t="t" r="r" b="b"/>
              <a:pathLst>
                <a:path w="3115944" h="1205229">
                  <a:moveTo>
                    <a:pt x="96774" y="1169898"/>
                  </a:moveTo>
                  <a:lnTo>
                    <a:pt x="68834" y="1142847"/>
                  </a:lnTo>
                  <a:lnTo>
                    <a:pt x="52832" y="1139418"/>
                  </a:lnTo>
                  <a:lnTo>
                    <a:pt x="44323" y="1139799"/>
                  </a:lnTo>
                  <a:lnTo>
                    <a:pt x="8890" y="1161262"/>
                  </a:lnTo>
                  <a:lnTo>
                    <a:pt x="0" y="1189583"/>
                  </a:lnTo>
                  <a:lnTo>
                    <a:pt x="127" y="1196060"/>
                  </a:lnTo>
                  <a:lnTo>
                    <a:pt x="1270" y="1203299"/>
                  </a:lnTo>
                  <a:lnTo>
                    <a:pt x="1651" y="1204061"/>
                  </a:lnTo>
                  <a:lnTo>
                    <a:pt x="2286" y="1204696"/>
                  </a:lnTo>
                  <a:lnTo>
                    <a:pt x="4826" y="1197711"/>
                  </a:lnTo>
                  <a:lnTo>
                    <a:pt x="8001" y="1191107"/>
                  </a:lnTo>
                  <a:lnTo>
                    <a:pt x="40894" y="1163040"/>
                  </a:lnTo>
                  <a:lnTo>
                    <a:pt x="62357" y="1159230"/>
                  </a:lnTo>
                  <a:lnTo>
                    <a:pt x="69723" y="1159738"/>
                  </a:lnTo>
                  <a:lnTo>
                    <a:pt x="76835" y="1161008"/>
                  </a:lnTo>
                  <a:lnTo>
                    <a:pt x="83820" y="1163167"/>
                  </a:lnTo>
                  <a:lnTo>
                    <a:pt x="90551" y="1166215"/>
                  </a:lnTo>
                  <a:lnTo>
                    <a:pt x="96774" y="1169898"/>
                  </a:lnTo>
                  <a:close/>
                </a:path>
                <a:path w="3115944" h="1205229">
                  <a:moveTo>
                    <a:pt x="1036802" y="8763"/>
                  </a:moveTo>
                  <a:lnTo>
                    <a:pt x="1035913" y="1524"/>
                  </a:lnTo>
                  <a:lnTo>
                    <a:pt x="1035532" y="635"/>
                  </a:lnTo>
                  <a:lnTo>
                    <a:pt x="1034897" y="0"/>
                  </a:lnTo>
                  <a:lnTo>
                    <a:pt x="1032103" y="6858"/>
                  </a:lnTo>
                  <a:lnTo>
                    <a:pt x="1028674" y="13462"/>
                  </a:lnTo>
                  <a:lnTo>
                    <a:pt x="994638" y="40005"/>
                  </a:lnTo>
                  <a:lnTo>
                    <a:pt x="973048" y="42926"/>
                  </a:lnTo>
                  <a:lnTo>
                    <a:pt x="965682" y="42164"/>
                  </a:lnTo>
                  <a:lnTo>
                    <a:pt x="958570" y="40513"/>
                  </a:lnTo>
                  <a:lnTo>
                    <a:pt x="951712" y="38100"/>
                  </a:lnTo>
                  <a:lnTo>
                    <a:pt x="945235" y="34925"/>
                  </a:lnTo>
                  <a:lnTo>
                    <a:pt x="939012" y="30861"/>
                  </a:lnTo>
                  <a:lnTo>
                    <a:pt x="942060" y="38227"/>
                  </a:lnTo>
                  <a:lnTo>
                    <a:pt x="946759" y="44831"/>
                  </a:lnTo>
                  <a:lnTo>
                    <a:pt x="958824" y="55372"/>
                  </a:lnTo>
                  <a:lnTo>
                    <a:pt x="965936" y="59055"/>
                  </a:lnTo>
                  <a:lnTo>
                    <a:pt x="981684" y="63119"/>
                  </a:lnTo>
                  <a:lnTo>
                    <a:pt x="990320" y="63119"/>
                  </a:lnTo>
                  <a:lnTo>
                    <a:pt x="1026642" y="43180"/>
                  </a:lnTo>
                  <a:lnTo>
                    <a:pt x="1036548" y="15240"/>
                  </a:lnTo>
                  <a:lnTo>
                    <a:pt x="1036802" y="8763"/>
                  </a:lnTo>
                  <a:close/>
                </a:path>
                <a:path w="3115944" h="1205229">
                  <a:moveTo>
                    <a:pt x="1488020" y="721982"/>
                  </a:moveTo>
                  <a:lnTo>
                    <a:pt x="1480019" y="720839"/>
                  </a:lnTo>
                  <a:lnTo>
                    <a:pt x="1472018" y="721601"/>
                  </a:lnTo>
                  <a:lnTo>
                    <a:pt x="1456905" y="726808"/>
                  </a:lnTo>
                  <a:lnTo>
                    <a:pt x="1429854" y="766559"/>
                  </a:lnTo>
                  <a:lnTo>
                    <a:pt x="1429727" y="775068"/>
                  </a:lnTo>
                  <a:lnTo>
                    <a:pt x="1433537" y="791705"/>
                  </a:lnTo>
                  <a:lnTo>
                    <a:pt x="1464906" y="820534"/>
                  </a:lnTo>
                  <a:lnTo>
                    <a:pt x="1465795" y="820661"/>
                  </a:lnTo>
                  <a:lnTo>
                    <a:pt x="1466684" y="820407"/>
                  </a:lnTo>
                  <a:lnTo>
                    <a:pt x="1462112" y="814565"/>
                  </a:lnTo>
                  <a:lnTo>
                    <a:pt x="1458302" y="808342"/>
                  </a:lnTo>
                  <a:lnTo>
                    <a:pt x="1455254" y="801611"/>
                  </a:lnTo>
                  <a:lnTo>
                    <a:pt x="1452968" y="794626"/>
                  </a:lnTo>
                  <a:lnTo>
                    <a:pt x="1451444" y="787387"/>
                  </a:lnTo>
                  <a:lnTo>
                    <a:pt x="1450809" y="780021"/>
                  </a:lnTo>
                  <a:lnTo>
                    <a:pt x="1451190" y="772782"/>
                  </a:lnTo>
                  <a:lnTo>
                    <a:pt x="1469859" y="734047"/>
                  </a:lnTo>
                  <a:lnTo>
                    <a:pt x="1481416" y="725284"/>
                  </a:lnTo>
                  <a:lnTo>
                    <a:pt x="1488020" y="721982"/>
                  </a:lnTo>
                  <a:close/>
                </a:path>
                <a:path w="3115944" h="1205229">
                  <a:moveTo>
                    <a:pt x="3115868" y="283591"/>
                  </a:moveTo>
                  <a:lnTo>
                    <a:pt x="3108502" y="284226"/>
                  </a:lnTo>
                  <a:lnTo>
                    <a:pt x="3101009" y="284099"/>
                  </a:lnTo>
                  <a:lnTo>
                    <a:pt x="3093770" y="283210"/>
                  </a:lnTo>
                  <a:lnTo>
                    <a:pt x="3056686" y="260985"/>
                  </a:lnTo>
                  <a:lnTo>
                    <a:pt x="3043224" y="220218"/>
                  </a:lnTo>
                  <a:lnTo>
                    <a:pt x="3043986" y="212852"/>
                  </a:lnTo>
                  <a:lnTo>
                    <a:pt x="3038779" y="219075"/>
                  </a:lnTo>
                  <a:lnTo>
                    <a:pt x="3035223" y="226314"/>
                  </a:lnTo>
                  <a:lnTo>
                    <a:pt x="3031413" y="241808"/>
                  </a:lnTo>
                  <a:lnTo>
                    <a:pt x="3031413" y="249809"/>
                  </a:lnTo>
                  <a:lnTo>
                    <a:pt x="3050590" y="285750"/>
                  </a:lnTo>
                  <a:lnTo>
                    <a:pt x="3084499" y="296164"/>
                  </a:lnTo>
                  <a:lnTo>
                    <a:pt x="3090849" y="295529"/>
                  </a:lnTo>
                  <a:lnTo>
                    <a:pt x="3099358" y="294259"/>
                  </a:lnTo>
                  <a:lnTo>
                    <a:pt x="3107359" y="290830"/>
                  </a:lnTo>
                  <a:lnTo>
                    <a:pt x="3114979" y="285115"/>
                  </a:lnTo>
                  <a:lnTo>
                    <a:pt x="3115868" y="283591"/>
                  </a:lnTo>
                  <a:close/>
                </a:path>
              </a:pathLst>
            </a:custGeom>
            <a:solidFill>
              <a:srgbClr val="A292E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13672601" y="3324902"/>
              <a:ext cx="3195955" cy="1354455"/>
            </a:xfrm>
            <a:custGeom>
              <a:avLst/>
              <a:gdLst/>
              <a:ahLst/>
              <a:cxnLst/>
              <a:rect l="l" t="t" r="r" b="b"/>
              <a:pathLst>
                <a:path w="3195955" h="1354454">
                  <a:moveTo>
                    <a:pt x="154555" y="1295748"/>
                  </a:moveTo>
                  <a:lnTo>
                    <a:pt x="146046" y="1236059"/>
                  </a:lnTo>
                  <a:lnTo>
                    <a:pt x="97660" y="1199865"/>
                  </a:lnTo>
                  <a:lnTo>
                    <a:pt x="66419" y="1198214"/>
                  </a:lnTo>
                  <a:lnTo>
                    <a:pt x="37972" y="1208374"/>
                  </a:lnTo>
                  <a:lnTo>
                    <a:pt x="15366" y="1228312"/>
                  </a:lnTo>
                  <a:lnTo>
                    <a:pt x="1650" y="1256506"/>
                  </a:lnTo>
                  <a:lnTo>
                    <a:pt x="0" y="1287747"/>
                  </a:lnTo>
                  <a:lnTo>
                    <a:pt x="10159" y="1316194"/>
                  </a:lnTo>
                  <a:lnTo>
                    <a:pt x="30352" y="1338800"/>
                  </a:lnTo>
                  <a:lnTo>
                    <a:pt x="58545" y="1352515"/>
                  </a:lnTo>
                  <a:lnTo>
                    <a:pt x="89786" y="1354166"/>
                  </a:lnTo>
                  <a:lnTo>
                    <a:pt x="118361" y="1344007"/>
                  </a:lnTo>
                  <a:lnTo>
                    <a:pt x="140966" y="1323941"/>
                  </a:lnTo>
                  <a:lnTo>
                    <a:pt x="154555" y="1295748"/>
                  </a:lnTo>
                  <a:close/>
                </a:path>
                <a:path w="3195955" h="1354454">
                  <a:moveTo>
                    <a:pt x="1573744" y="798809"/>
                  </a:moveTo>
                  <a:lnTo>
                    <a:pt x="1548217" y="780776"/>
                  </a:lnTo>
                  <a:lnTo>
                    <a:pt x="1518754" y="774045"/>
                  </a:lnTo>
                  <a:lnTo>
                    <a:pt x="1488910" y="778998"/>
                  </a:lnTo>
                  <a:lnTo>
                    <a:pt x="1462241" y="795507"/>
                  </a:lnTo>
                  <a:lnTo>
                    <a:pt x="1444080" y="821034"/>
                  </a:lnTo>
                  <a:lnTo>
                    <a:pt x="1437349" y="850497"/>
                  </a:lnTo>
                  <a:lnTo>
                    <a:pt x="1442175" y="880341"/>
                  </a:lnTo>
                  <a:lnTo>
                    <a:pt x="1458685" y="907011"/>
                  </a:lnTo>
                  <a:lnTo>
                    <a:pt x="1484211" y="925044"/>
                  </a:lnTo>
                  <a:lnTo>
                    <a:pt x="1513674" y="931775"/>
                  </a:lnTo>
                  <a:lnTo>
                    <a:pt x="1543518" y="926822"/>
                  </a:lnTo>
                  <a:lnTo>
                    <a:pt x="1570188" y="910312"/>
                  </a:lnTo>
                  <a:lnTo>
                    <a:pt x="1588348" y="884786"/>
                  </a:lnTo>
                  <a:lnTo>
                    <a:pt x="1595079" y="855323"/>
                  </a:lnTo>
                  <a:lnTo>
                    <a:pt x="1590253" y="825479"/>
                  </a:lnTo>
                  <a:lnTo>
                    <a:pt x="1573744" y="798809"/>
                  </a:lnTo>
                  <a:close/>
                </a:path>
                <a:path w="3195955" h="1354454">
                  <a:moveTo>
                    <a:pt x="937744" y="55624"/>
                  </a:moveTo>
                  <a:lnTo>
                    <a:pt x="943840" y="115694"/>
                  </a:lnTo>
                  <a:lnTo>
                    <a:pt x="990574" y="153793"/>
                  </a:lnTo>
                  <a:lnTo>
                    <a:pt x="1021816" y="156841"/>
                  </a:lnTo>
                  <a:lnTo>
                    <a:pt x="1050644" y="147824"/>
                  </a:lnTo>
                  <a:lnTo>
                    <a:pt x="1074138" y="128774"/>
                  </a:lnTo>
                  <a:lnTo>
                    <a:pt x="1088870" y="101216"/>
                  </a:lnTo>
                  <a:lnTo>
                    <a:pt x="1091791" y="69975"/>
                  </a:lnTo>
                  <a:lnTo>
                    <a:pt x="1082901" y="41146"/>
                  </a:lnTo>
                  <a:lnTo>
                    <a:pt x="1063725" y="17779"/>
                  </a:lnTo>
                  <a:lnTo>
                    <a:pt x="1036039" y="2920"/>
                  </a:lnTo>
                  <a:lnTo>
                    <a:pt x="1004798" y="0"/>
                  </a:lnTo>
                  <a:lnTo>
                    <a:pt x="975970" y="8889"/>
                  </a:lnTo>
                  <a:lnTo>
                    <a:pt x="952475" y="28066"/>
                  </a:lnTo>
                  <a:lnTo>
                    <a:pt x="937744" y="55624"/>
                  </a:lnTo>
                  <a:close/>
                </a:path>
                <a:path w="3195955" h="1354454">
                  <a:moveTo>
                    <a:pt x="3103293" y="239896"/>
                  </a:moveTo>
                  <a:lnTo>
                    <a:pt x="3074338" y="251707"/>
                  </a:lnTo>
                  <a:lnTo>
                    <a:pt x="3052875" y="273043"/>
                  </a:lnTo>
                  <a:lnTo>
                    <a:pt x="3041065" y="300855"/>
                  </a:lnTo>
                  <a:lnTo>
                    <a:pt x="3040811" y="332223"/>
                  </a:lnTo>
                  <a:lnTo>
                    <a:pt x="3052748" y="361305"/>
                  </a:lnTo>
                  <a:lnTo>
                    <a:pt x="3073957" y="382768"/>
                  </a:lnTo>
                  <a:lnTo>
                    <a:pt x="3101769" y="394579"/>
                  </a:lnTo>
                  <a:lnTo>
                    <a:pt x="3133010" y="394833"/>
                  </a:lnTo>
                  <a:lnTo>
                    <a:pt x="3161966" y="383022"/>
                  </a:lnTo>
                  <a:lnTo>
                    <a:pt x="3183428" y="361686"/>
                  </a:lnTo>
                  <a:lnTo>
                    <a:pt x="3195239" y="333874"/>
                  </a:lnTo>
                  <a:lnTo>
                    <a:pt x="3195620" y="302506"/>
                  </a:lnTo>
                  <a:lnTo>
                    <a:pt x="3183682" y="273424"/>
                  </a:lnTo>
                  <a:lnTo>
                    <a:pt x="3162347" y="252088"/>
                  </a:lnTo>
                  <a:lnTo>
                    <a:pt x="3134534" y="240150"/>
                  </a:lnTo>
                  <a:lnTo>
                    <a:pt x="3103293" y="239896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13118503" y="3509816"/>
              <a:ext cx="4030345" cy="1123315"/>
            </a:xfrm>
            <a:custGeom>
              <a:avLst/>
              <a:gdLst/>
              <a:ahLst/>
              <a:cxnLst/>
              <a:rect l="l" t="t" r="r" b="b"/>
              <a:pathLst>
                <a:path w="4030344" h="1123314">
                  <a:moveTo>
                    <a:pt x="177165" y="911453"/>
                  </a:moveTo>
                  <a:lnTo>
                    <a:pt x="168148" y="878687"/>
                  </a:lnTo>
                  <a:lnTo>
                    <a:pt x="146558" y="850747"/>
                  </a:lnTo>
                  <a:lnTo>
                    <a:pt x="115697" y="833602"/>
                  </a:lnTo>
                  <a:lnTo>
                    <a:pt x="81915" y="829665"/>
                  </a:lnTo>
                  <a:lnTo>
                    <a:pt x="49022" y="838809"/>
                  </a:lnTo>
                  <a:lnTo>
                    <a:pt x="21209" y="860526"/>
                  </a:lnTo>
                  <a:lnTo>
                    <a:pt x="3937" y="891387"/>
                  </a:lnTo>
                  <a:lnTo>
                    <a:pt x="0" y="925169"/>
                  </a:lnTo>
                  <a:lnTo>
                    <a:pt x="9017" y="958062"/>
                  </a:lnTo>
                  <a:lnTo>
                    <a:pt x="30607" y="985875"/>
                  </a:lnTo>
                  <a:lnTo>
                    <a:pt x="61468" y="1003147"/>
                  </a:lnTo>
                  <a:lnTo>
                    <a:pt x="95250" y="1006957"/>
                  </a:lnTo>
                  <a:lnTo>
                    <a:pt x="128143" y="997940"/>
                  </a:lnTo>
                  <a:lnTo>
                    <a:pt x="155956" y="976223"/>
                  </a:lnTo>
                  <a:lnTo>
                    <a:pt x="173228" y="945362"/>
                  </a:lnTo>
                  <a:lnTo>
                    <a:pt x="177165" y="911453"/>
                  </a:lnTo>
                  <a:close/>
                </a:path>
                <a:path w="4030344" h="1123314">
                  <a:moveTo>
                    <a:pt x="1721573" y="1043787"/>
                  </a:moveTo>
                  <a:lnTo>
                    <a:pt x="1718144" y="1008608"/>
                  </a:lnTo>
                  <a:lnTo>
                    <a:pt x="1701253" y="977493"/>
                  </a:lnTo>
                  <a:lnTo>
                    <a:pt x="1674837" y="956030"/>
                  </a:lnTo>
                  <a:lnTo>
                    <a:pt x="1642198" y="946124"/>
                  </a:lnTo>
                  <a:lnTo>
                    <a:pt x="1607146" y="949553"/>
                  </a:lnTo>
                  <a:lnTo>
                    <a:pt x="1576158" y="966317"/>
                  </a:lnTo>
                  <a:lnTo>
                    <a:pt x="1554695" y="992733"/>
                  </a:lnTo>
                  <a:lnTo>
                    <a:pt x="1544789" y="1025372"/>
                  </a:lnTo>
                  <a:lnTo>
                    <a:pt x="1548218" y="1060551"/>
                  </a:lnTo>
                  <a:lnTo>
                    <a:pt x="1565109" y="1091666"/>
                  </a:lnTo>
                  <a:lnTo>
                    <a:pt x="1591525" y="1113129"/>
                  </a:lnTo>
                  <a:lnTo>
                    <a:pt x="1624037" y="1123035"/>
                  </a:lnTo>
                  <a:lnTo>
                    <a:pt x="1659216" y="1119606"/>
                  </a:lnTo>
                  <a:lnTo>
                    <a:pt x="1690204" y="1102842"/>
                  </a:lnTo>
                  <a:lnTo>
                    <a:pt x="1711667" y="1076426"/>
                  </a:lnTo>
                  <a:lnTo>
                    <a:pt x="1721573" y="1043787"/>
                  </a:lnTo>
                  <a:close/>
                </a:path>
                <a:path w="4030344" h="1123314">
                  <a:moveTo>
                    <a:pt x="2192223" y="85598"/>
                  </a:moveTo>
                  <a:lnTo>
                    <a:pt x="2184603" y="52451"/>
                  </a:lnTo>
                  <a:lnTo>
                    <a:pt x="2164029" y="23749"/>
                  </a:lnTo>
                  <a:lnTo>
                    <a:pt x="2134057" y="5207"/>
                  </a:lnTo>
                  <a:lnTo>
                    <a:pt x="2100402" y="0"/>
                  </a:lnTo>
                  <a:lnTo>
                    <a:pt x="2067128" y="7620"/>
                  </a:lnTo>
                  <a:lnTo>
                    <a:pt x="2038426" y="28194"/>
                  </a:lnTo>
                  <a:lnTo>
                    <a:pt x="2019884" y="58293"/>
                  </a:lnTo>
                  <a:lnTo>
                    <a:pt x="2014550" y="91948"/>
                  </a:lnTo>
                  <a:lnTo>
                    <a:pt x="2022170" y="125222"/>
                  </a:lnTo>
                  <a:lnTo>
                    <a:pt x="2042744" y="153924"/>
                  </a:lnTo>
                  <a:lnTo>
                    <a:pt x="2072843" y="172339"/>
                  </a:lnTo>
                  <a:lnTo>
                    <a:pt x="2106371" y="177673"/>
                  </a:lnTo>
                  <a:lnTo>
                    <a:pt x="2139645" y="169926"/>
                  </a:lnTo>
                  <a:lnTo>
                    <a:pt x="2168347" y="149352"/>
                  </a:lnTo>
                  <a:lnTo>
                    <a:pt x="2186889" y="119253"/>
                  </a:lnTo>
                  <a:lnTo>
                    <a:pt x="2192223" y="85598"/>
                  </a:lnTo>
                  <a:close/>
                </a:path>
                <a:path w="4030344" h="1123314">
                  <a:moveTo>
                    <a:pt x="4030116" y="879957"/>
                  </a:moveTo>
                  <a:lnTo>
                    <a:pt x="4019194" y="847699"/>
                  </a:lnTo>
                  <a:lnTo>
                    <a:pt x="3996969" y="821918"/>
                  </a:lnTo>
                  <a:lnTo>
                    <a:pt x="3965359" y="806043"/>
                  </a:lnTo>
                  <a:lnTo>
                    <a:pt x="3930180" y="803630"/>
                  </a:lnTo>
                  <a:lnTo>
                    <a:pt x="3897795" y="814425"/>
                  </a:lnTo>
                  <a:lnTo>
                    <a:pt x="3872014" y="836650"/>
                  </a:lnTo>
                  <a:lnTo>
                    <a:pt x="3856139" y="868146"/>
                  </a:lnTo>
                  <a:lnTo>
                    <a:pt x="3853726" y="903325"/>
                  </a:lnTo>
                  <a:lnTo>
                    <a:pt x="3864648" y="935583"/>
                  </a:lnTo>
                  <a:lnTo>
                    <a:pt x="3886873" y="961491"/>
                  </a:lnTo>
                  <a:lnTo>
                    <a:pt x="3918369" y="977366"/>
                  </a:lnTo>
                  <a:lnTo>
                    <a:pt x="3953675" y="979779"/>
                  </a:lnTo>
                  <a:lnTo>
                    <a:pt x="3985920" y="968857"/>
                  </a:lnTo>
                  <a:lnTo>
                    <a:pt x="4011828" y="946632"/>
                  </a:lnTo>
                  <a:lnTo>
                    <a:pt x="4027703" y="915263"/>
                  </a:lnTo>
                  <a:lnTo>
                    <a:pt x="4030116" y="879957"/>
                  </a:lnTo>
                  <a:close/>
                </a:path>
              </a:pathLst>
            </a:custGeom>
            <a:solidFill>
              <a:srgbClr val="634BC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13183019" y="3511848"/>
              <a:ext cx="3964304" cy="1098550"/>
            </a:xfrm>
            <a:custGeom>
              <a:avLst/>
              <a:gdLst/>
              <a:ahLst/>
              <a:cxnLst/>
              <a:rect l="l" t="t" r="r" b="b"/>
              <a:pathLst>
                <a:path w="3964305" h="1098550">
                  <a:moveTo>
                    <a:pt x="109855" y="913866"/>
                  </a:moveTo>
                  <a:lnTo>
                    <a:pt x="97790" y="872210"/>
                  </a:lnTo>
                  <a:lnTo>
                    <a:pt x="66929" y="841222"/>
                  </a:lnTo>
                  <a:lnTo>
                    <a:pt x="24638" y="828903"/>
                  </a:lnTo>
                  <a:lnTo>
                    <a:pt x="40132" y="834110"/>
                  </a:lnTo>
                  <a:lnTo>
                    <a:pt x="54229" y="841984"/>
                  </a:lnTo>
                  <a:lnTo>
                    <a:pt x="84836" y="878814"/>
                  </a:lnTo>
                  <a:lnTo>
                    <a:pt x="92075" y="909675"/>
                  </a:lnTo>
                  <a:lnTo>
                    <a:pt x="91313" y="925804"/>
                  </a:lnTo>
                  <a:lnTo>
                    <a:pt x="71882" y="969238"/>
                  </a:lnTo>
                  <a:lnTo>
                    <a:pt x="32131" y="996162"/>
                  </a:lnTo>
                  <a:lnTo>
                    <a:pt x="0" y="1000734"/>
                  </a:lnTo>
                  <a:lnTo>
                    <a:pt x="14732" y="1003020"/>
                  </a:lnTo>
                  <a:lnTo>
                    <a:pt x="57912" y="995400"/>
                  </a:lnTo>
                  <a:lnTo>
                    <a:pt x="92075" y="968349"/>
                  </a:lnTo>
                  <a:lnTo>
                    <a:pt x="108966" y="928344"/>
                  </a:lnTo>
                  <a:lnTo>
                    <a:pt x="109855" y="913866"/>
                  </a:lnTo>
                  <a:close/>
                </a:path>
                <a:path w="3964305" h="1098550">
                  <a:moveTo>
                    <a:pt x="1654517" y="1031595"/>
                  </a:moveTo>
                  <a:lnTo>
                    <a:pt x="1642833" y="989685"/>
                  </a:lnTo>
                  <a:lnTo>
                    <a:pt x="1612480" y="958824"/>
                  </a:lnTo>
                  <a:lnTo>
                    <a:pt x="1570824" y="946632"/>
                  </a:lnTo>
                  <a:lnTo>
                    <a:pt x="1556346" y="947394"/>
                  </a:lnTo>
                  <a:lnTo>
                    <a:pt x="1515579" y="963904"/>
                  </a:lnTo>
                  <a:lnTo>
                    <a:pt x="1495132" y="985240"/>
                  </a:lnTo>
                  <a:lnTo>
                    <a:pt x="1507832" y="974953"/>
                  </a:lnTo>
                  <a:lnTo>
                    <a:pt x="1522056" y="967333"/>
                  </a:lnTo>
                  <a:lnTo>
                    <a:pt x="1537296" y="962380"/>
                  </a:lnTo>
                  <a:lnTo>
                    <a:pt x="1553425" y="960221"/>
                  </a:lnTo>
                  <a:lnTo>
                    <a:pt x="1569554" y="961110"/>
                  </a:lnTo>
                  <a:lnTo>
                    <a:pt x="1612734" y="980795"/>
                  </a:lnTo>
                  <a:lnTo>
                    <a:pt x="1638896" y="1020546"/>
                  </a:lnTo>
                  <a:lnTo>
                    <a:pt x="1642833" y="1052550"/>
                  </a:lnTo>
                  <a:lnTo>
                    <a:pt x="1640420" y="1068552"/>
                  </a:lnTo>
                  <a:lnTo>
                    <a:pt x="1635086" y="1083792"/>
                  </a:lnTo>
                  <a:lnTo>
                    <a:pt x="1627085" y="1098016"/>
                  </a:lnTo>
                  <a:lnTo>
                    <a:pt x="1636864" y="1086967"/>
                  </a:lnTo>
                  <a:lnTo>
                    <a:pt x="1644611" y="1074394"/>
                  </a:lnTo>
                  <a:lnTo>
                    <a:pt x="1650199" y="1060805"/>
                  </a:lnTo>
                  <a:lnTo>
                    <a:pt x="1653628" y="1046327"/>
                  </a:lnTo>
                  <a:lnTo>
                    <a:pt x="1654517" y="1031595"/>
                  </a:lnTo>
                  <a:close/>
                </a:path>
                <a:path w="3964305" h="1098550">
                  <a:moveTo>
                    <a:pt x="2066366" y="3429"/>
                  </a:moveTo>
                  <a:lnTo>
                    <a:pt x="2051888" y="508"/>
                  </a:lnTo>
                  <a:lnTo>
                    <a:pt x="2037156" y="0"/>
                  </a:lnTo>
                  <a:lnTo>
                    <a:pt x="2022551" y="1905"/>
                  </a:lnTo>
                  <a:lnTo>
                    <a:pt x="1983308" y="21463"/>
                  </a:lnTo>
                  <a:lnTo>
                    <a:pt x="1958416" y="57277"/>
                  </a:lnTo>
                  <a:lnTo>
                    <a:pt x="1953082" y="85725"/>
                  </a:lnTo>
                  <a:lnTo>
                    <a:pt x="1954098" y="100203"/>
                  </a:lnTo>
                  <a:lnTo>
                    <a:pt x="1971243" y="140081"/>
                  </a:lnTo>
                  <a:lnTo>
                    <a:pt x="2005914" y="167005"/>
                  </a:lnTo>
                  <a:lnTo>
                    <a:pt x="2034743" y="174117"/>
                  </a:lnTo>
                  <a:lnTo>
                    <a:pt x="2019503" y="168275"/>
                  </a:lnTo>
                  <a:lnTo>
                    <a:pt x="2005660" y="159766"/>
                  </a:lnTo>
                  <a:lnTo>
                    <a:pt x="1976577" y="121793"/>
                  </a:lnTo>
                  <a:lnTo>
                    <a:pt x="1970608" y="90551"/>
                  </a:lnTo>
                  <a:lnTo>
                    <a:pt x="1972005" y="74549"/>
                  </a:lnTo>
                  <a:lnTo>
                    <a:pt x="1993341" y="31877"/>
                  </a:lnTo>
                  <a:lnTo>
                    <a:pt x="2034235" y="6604"/>
                  </a:lnTo>
                  <a:lnTo>
                    <a:pt x="2050110" y="3556"/>
                  </a:lnTo>
                  <a:lnTo>
                    <a:pt x="2066366" y="3429"/>
                  </a:lnTo>
                  <a:close/>
                </a:path>
                <a:path w="3964305" h="1098550">
                  <a:moveTo>
                    <a:pt x="3963949" y="875385"/>
                  </a:moveTo>
                  <a:lnTo>
                    <a:pt x="3944899" y="835761"/>
                  </a:lnTo>
                  <a:lnTo>
                    <a:pt x="3909339" y="810107"/>
                  </a:lnTo>
                  <a:lnTo>
                    <a:pt x="3880904" y="804011"/>
                  </a:lnTo>
                  <a:lnTo>
                    <a:pt x="3866172" y="804646"/>
                  </a:lnTo>
                  <a:lnTo>
                    <a:pt x="3826040" y="820775"/>
                  </a:lnTo>
                  <a:lnTo>
                    <a:pt x="3798862" y="854557"/>
                  </a:lnTo>
                  <a:lnTo>
                    <a:pt x="3790988" y="897737"/>
                  </a:lnTo>
                  <a:lnTo>
                    <a:pt x="3793274" y="912342"/>
                  </a:lnTo>
                  <a:lnTo>
                    <a:pt x="3798100" y="926439"/>
                  </a:lnTo>
                  <a:lnTo>
                    <a:pt x="3796195" y="910310"/>
                  </a:lnTo>
                  <a:lnTo>
                    <a:pt x="3797338" y="894181"/>
                  </a:lnTo>
                  <a:lnTo>
                    <a:pt x="3817531" y="850747"/>
                  </a:lnTo>
                  <a:lnTo>
                    <a:pt x="3857155" y="824712"/>
                  </a:lnTo>
                  <a:lnTo>
                    <a:pt x="3888905" y="821156"/>
                  </a:lnTo>
                  <a:lnTo>
                    <a:pt x="3904780" y="823823"/>
                  </a:lnTo>
                  <a:lnTo>
                    <a:pt x="3920007" y="829411"/>
                  </a:lnTo>
                  <a:lnTo>
                    <a:pt x="3933977" y="837666"/>
                  </a:lnTo>
                  <a:lnTo>
                    <a:pt x="3946169" y="848207"/>
                  </a:lnTo>
                  <a:lnTo>
                    <a:pt x="3956329" y="860907"/>
                  </a:lnTo>
                  <a:lnTo>
                    <a:pt x="3963949" y="875385"/>
                  </a:lnTo>
                  <a:close/>
                </a:path>
              </a:pathLst>
            </a:custGeom>
            <a:solidFill>
              <a:srgbClr val="2D1E7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13138061" y="3544741"/>
              <a:ext cx="3982720" cy="1065530"/>
            </a:xfrm>
            <a:custGeom>
              <a:avLst/>
              <a:gdLst/>
              <a:ahLst/>
              <a:cxnLst/>
              <a:rect l="l" t="t" r="r" b="b"/>
              <a:pathLst>
                <a:path w="3982719" h="1065529">
                  <a:moveTo>
                    <a:pt x="64389" y="821791"/>
                  </a:moveTo>
                  <a:lnTo>
                    <a:pt x="23114" y="834745"/>
                  </a:lnTo>
                  <a:lnTo>
                    <a:pt x="0" y="876147"/>
                  </a:lnTo>
                  <a:lnTo>
                    <a:pt x="254" y="887704"/>
                  </a:lnTo>
                  <a:lnTo>
                    <a:pt x="23241" y="926820"/>
                  </a:lnTo>
                  <a:lnTo>
                    <a:pt x="48260" y="938123"/>
                  </a:lnTo>
                  <a:lnTo>
                    <a:pt x="49403" y="938123"/>
                  </a:lnTo>
                  <a:lnTo>
                    <a:pt x="50419" y="937869"/>
                  </a:lnTo>
                  <a:lnTo>
                    <a:pt x="44196" y="931773"/>
                  </a:lnTo>
                  <a:lnTo>
                    <a:pt x="38735" y="925042"/>
                  </a:lnTo>
                  <a:lnTo>
                    <a:pt x="25527" y="885037"/>
                  </a:lnTo>
                  <a:lnTo>
                    <a:pt x="26035" y="876528"/>
                  </a:lnTo>
                  <a:lnTo>
                    <a:pt x="43688" y="838174"/>
                  </a:lnTo>
                  <a:lnTo>
                    <a:pt x="56769" y="826490"/>
                  </a:lnTo>
                  <a:lnTo>
                    <a:pt x="64389" y="821791"/>
                  </a:lnTo>
                  <a:close/>
                </a:path>
                <a:path w="3982719" h="1065529">
                  <a:moveTo>
                    <a:pt x="1649691" y="1044549"/>
                  </a:moveTo>
                  <a:lnTo>
                    <a:pt x="1641182" y="1046581"/>
                  </a:lnTo>
                  <a:lnTo>
                    <a:pt x="1632546" y="1047597"/>
                  </a:lnTo>
                  <a:lnTo>
                    <a:pt x="1623910" y="1047470"/>
                  </a:lnTo>
                  <a:lnTo>
                    <a:pt x="1584794" y="1032357"/>
                  </a:lnTo>
                  <a:lnTo>
                    <a:pt x="1561807" y="996797"/>
                  </a:lnTo>
                  <a:lnTo>
                    <a:pt x="1559013" y="979525"/>
                  </a:lnTo>
                  <a:lnTo>
                    <a:pt x="1559140" y="970635"/>
                  </a:lnTo>
                  <a:lnTo>
                    <a:pt x="1555330" y="976985"/>
                  </a:lnTo>
                  <a:lnTo>
                    <a:pt x="1552282" y="983716"/>
                  </a:lnTo>
                  <a:lnTo>
                    <a:pt x="1549996" y="990701"/>
                  </a:lnTo>
                  <a:lnTo>
                    <a:pt x="1548472" y="997813"/>
                  </a:lnTo>
                  <a:lnTo>
                    <a:pt x="1547710" y="1005052"/>
                  </a:lnTo>
                  <a:lnTo>
                    <a:pt x="1547964" y="1012291"/>
                  </a:lnTo>
                  <a:lnTo>
                    <a:pt x="1570570" y="1054074"/>
                  </a:lnTo>
                  <a:lnTo>
                    <a:pt x="1602701" y="1065377"/>
                  </a:lnTo>
                  <a:lnTo>
                    <a:pt x="1614258" y="1064615"/>
                  </a:lnTo>
                  <a:lnTo>
                    <a:pt x="1648675" y="1046454"/>
                  </a:lnTo>
                  <a:lnTo>
                    <a:pt x="1649310" y="1045565"/>
                  </a:lnTo>
                  <a:lnTo>
                    <a:pt x="1649691" y="1044549"/>
                  </a:lnTo>
                  <a:close/>
                </a:path>
                <a:path w="3982719" h="1065529">
                  <a:moveTo>
                    <a:pt x="2152726" y="52451"/>
                  </a:moveTo>
                  <a:lnTo>
                    <a:pt x="2131390" y="12319"/>
                  </a:lnTo>
                  <a:lnTo>
                    <a:pt x="2105736" y="0"/>
                  </a:lnTo>
                  <a:lnTo>
                    <a:pt x="2104720" y="254"/>
                  </a:lnTo>
                  <a:lnTo>
                    <a:pt x="2110689" y="6604"/>
                  </a:lnTo>
                  <a:lnTo>
                    <a:pt x="2115896" y="13589"/>
                  </a:lnTo>
                  <a:lnTo>
                    <a:pt x="2127326" y="53975"/>
                  </a:lnTo>
                  <a:lnTo>
                    <a:pt x="2126564" y="62484"/>
                  </a:lnTo>
                  <a:lnTo>
                    <a:pt x="2107387" y="100203"/>
                  </a:lnTo>
                  <a:lnTo>
                    <a:pt x="2085924" y="115570"/>
                  </a:lnTo>
                  <a:lnTo>
                    <a:pt x="2093290" y="115697"/>
                  </a:lnTo>
                  <a:lnTo>
                    <a:pt x="2133295" y="100076"/>
                  </a:lnTo>
                  <a:lnTo>
                    <a:pt x="2152599" y="64008"/>
                  </a:lnTo>
                  <a:lnTo>
                    <a:pt x="2152726" y="52451"/>
                  </a:lnTo>
                  <a:close/>
                </a:path>
                <a:path w="3982719" h="1065529">
                  <a:moveTo>
                    <a:pt x="3982364" y="866495"/>
                  </a:moveTo>
                  <a:lnTo>
                    <a:pt x="3981983" y="859891"/>
                  </a:lnTo>
                  <a:lnTo>
                    <a:pt x="3980713" y="852144"/>
                  </a:lnTo>
                  <a:lnTo>
                    <a:pt x="3979570" y="850239"/>
                  </a:lnTo>
                  <a:lnTo>
                    <a:pt x="3976649" y="858621"/>
                  </a:lnTo>
                  <a:lnTo>
                    <a:pt x="3972966" y="866368"/>
                  </a:lnTo>
                  <a:lnTo>
                    <a:pt x="3942372" y="895324"/>
                  </a:lnTo>
                  <a:lnTo>
                    <a:pt x="3909225" y="901928"/>
                  </a:lnTo>
                  <a:lnTo>
                    <a:pt x="3900716" y="901039"/>
                  </a:lnTo>
                  <a:lnTo>
                    <a:pt x="3892207" y="899007"/>
                  </a:lnTo>
                  <a:lnTo>
                    <a:pt x="3883952" y="896086"/>
                  </a:lnTo>
                  <a:lnTo>
                    <a:pt x="3876078" y="892149"/>
                  </a:lnTo>
                  <a:lnTo>
                    <a:pt x="3868712" y="887323"/>
                  </a:lnTo>
                  <a:lnTo>
                    <a:pt x="3872014" y="893927"/>
                  </a:lnTo>
                  <a:lnTo>
                    <a:pt x="3904399" y="921994"/>
                  </a:lnTo>
                  <a:lnTo>
                    <a:pt x="3922814" y="925931"/>
                  </a:lnTo>
                  <a:lnTo>
                    <a:pt x="3934244" y="925169"/>
                  </a:lnTo>
                  <a:lnTo>
                    <a:pt x="3971950" y="901166"/>
                  </a:lnTo>
                  <a:lnTo>
                    <a:pt x="3982110" y="873099"/>
                  </a:lnTo>
                  <a:lnTo>
                    <a:pt x="3982364" y="866495"/>
                  </a:lnTo>
                  <a:close/>
                </a:path>
              </a:pathLst>
            </a:custGeom>
            <a:solidFill>
              <a:srgbClr val="A292E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13118514" y="3509810"/>
              <a:ext cx="4030345" cy="1123315"/>
            </a:xfrm>
            <a:custGeom>
              <a:avLst/>
              <a:gdLst/>
              <a:ahLst/>
              <a:cxnLst/>
              <a:rect l="l" t="t" r="r" b="b"/>
              <a:pathLst>
                <a:path w="4030344" h="1123314">
                  <a:moveTo>
                    <a:pt x="155952" y="976224"/>
                  </a:moveTo>
                  <a:lnTo>
                    <a:pt x="173223" y="945364"/>
                  </a:lnTo>
                  <a:lnTo>
                    <a:pt x="177160" y="911455"/>
                  </a:lnTo>
                  <a:lnTo>
                    <a:pt x="168143" y="878563"/>
                  </a:lnTo>
                  <a:lnTo>
                    <a:pt x="146554" y="850751"/>
                  </a:lnTo>
                  <a:lnTo>
                    <a:pt x="115694" y="833606"/>
                  </a:lnTo>
                  <a:lnTo>
                    <a:pt x="81912" y="829670"/>
                  </a:lnTo>
                  <a:lnTo>
                    <a:pt x="49020" y="838813"/>
                  </a:lnTo>
                  <a:lnTo>
                    <a:pt x="21208" y="860530"/>
                  </a:lnTo>
                  <a:lnTo>
                    <a:pt x="3936" y="891390"/>
                  </a:lnTo>
                  <a:lnTo>
                    <a:pt x="0" y="925171"/>
                  </a:lnTo>
                  <a:lnTo>
                    <a:pt x="9016" y="958063"/>
                  </a:lnTo>
                  <a:lnTo>
                    <a:pt x="30733" y="985876"/>
                  </a:lnTo>
                  <a:lnTo>
                    <a:pt x="61466" y="1003020"/>
                  </a:lnTo>
                  <a:lnTo>
                    <a:pt x="95247" y="1006957"/>
                  </a:lnTo>
                  <a:lnTo>
                    <a:pt x="128139" y="997940"/>
                  </a:lnTo>
                  <a:lnTo>
                    <a:pt x="155952" y="976224"/>
                  </a:lnTo>
                  <a:close/>
                </a:path>
                <a:path w="4030344" h="1123314">
                  <a:moveTo>
                    <a:pt x="1718139" y="1008608"/>
                  </a:moveTo>
                  <a:lnTo>
                    <a:pt x="1701249" y="977494"/>
                  </a:lnTo>
                  <a:lnTo>
                    <a:pt x="1674833" y="956031"/>
                  </a:lnTo>
                  <a:lnTo>
                    <a:pt x="1642322" y="945999"/>
                  </a:lnTo>
                  <a:lnTo>
                    <a:pt x="1607144" y="949428"/>
                  </a:lnTo>
                  <a:lnTo>
                    <a:pt x="1576157" y="966318"/>
                  </a:lnTo>
                  <a:lnTo>
                    <a:pt x="1554694" y="992733"/>
                  </a:lnTo>
                  <a:lnTo>
                    <a:pt x="1544788" y="1025372"/>
                  </a:lnTo>
                  <a:lnTo>
                    <a:pt x="1548217" y="1060550"/>
                  </a:lnTo>
                  <a:lnTo>
                    <a:pt x="1565108" y="1091664"/>
                  </a:lnTo>
                  <a:lnTo>
                    <a:pt x="1591523" y="1113126"/>
                  </a:lnTo>
                  <a:lnTo>
                    <a:pt x="1624034" y="1123032"/>
                  </a:lnTo>
                  <a:lnTo>
                    <a:pt x="1659213" y="1119603"/>
                  </a:lnTo>
                  <a:lnTo>
                    <a:pt x="1690200" y="1102840"/>
                  </a:lnTo>
                  <a:lnTo>
                    <a:pt x="1711662" y="1076297"/>
                  </a:lnTo>
                  <a:lnTo>
                    <a:pt x="1721568" y="1043786"/>
                  </a:lnTo>
                  <a:lnTo>
                    <a:pt x="1718139" y="1008608"/>
                  </a:lnTo>
                  <a:close/>
                </a:path>
                <a:path w="4030344" h="1123314">
                  <a:moveTo>
                    <a:pt x="2038425" y="28193"/>
                  </a:moveTo>
                  <a:lnTo>
                    <a:pt x="2019883" y="58291"/>
                  </a:lnTo>
                  <a:lnTo>
                    <a:pt x="2014550" y="91945"/>
                  </a:lnTo>
                  <a:lnTo>
                    <a:pt x="2022169" y="125218"/>
                  </a:lnTo>
                  <a:lnTo>
                    <a:pt x="2042743" y="153920"/>
                  </a:lnTo>
                  <a:lnTo>
                    <a:pt x="2072841" y="172334"/>
                  </a:lnTo>
                  <a:lnTo>
                    <a:pt x="2106495" y="177668"/>
                  </a:lnTo>
                  <a:lnTo>
                    <a:pt x="2139641" y="169921"/>
                  </a:lnTo>
                  <a:lnTo>
                    <a:pt x="2168343" y="149348"/>
                  </a:lnTo>
                  <a:lnTo>
                    <a:pt x="2186884" y="119249"/>
                  </a:lnTo>
                  <a:lnTo>
                    <a:pt x="2192218" y="85595"/>
                  </a:lnTo>
                  <a:lnTo>
                    <a:pt x="2184598" y="52449"/>
                  </a:lnTo>
                  <a:lnTo>
                    <a:pt x="2164025" y="23748"/>
                  </a:lnTo>
                  <a:lnTo>
                    <a:pt x="2134054" y="5206"/>
                  </a:lnTo>
                  <a:lnTo>
                    <a:pt x="2100399" y="0"/>
                  </a:lnTo>
                  <a:lnTo>
                    <a:pt x="2067126" y="7619"/>
                  </a:lnTo>
                  <a:lnTo>
                    <a:pt x="2038425" y="28193"/>
                  </a:lnTo>
                  <a:close/>
                </a:path>
                <a:path w="4030344" h="1123314">
                  <a:moveTo>
                    <a:pt x="3965347" y="806048"/>
                  </a:moveTo>
                  <a:lnTo>
                    <a:pt x="3897785" y="814430"/>
                  </a:lnTo>
                  <a:lnTo>
                    <a:pt x="3856130" y="868150"/>
                  </a:lnTo>
                  <a:lnTo>
                    <a:pt x="3853717" y="903328"/>
                  </a:lnTo>
                  <a:lnTo>
                    <a:pt x="3864639" y="935585"/>
                  </a:lnTo>
                  <a:lnTo>
                    <a:pt x="3886863" y="961492"/>
                  </a:lnTo>
                  <a:lnTo>
                    <a:pt x="3918485" y="977367"/>
                  </a:lnTo>
                  <a:lnTo>
                    <a:pt x="3953664" y="979780"/>
                  </a:lnTo>
                  <a:lnTo>
                    <a:pt x="3985921" y="968858"/>
                  </a:lnTo>
                  <a:lnTo>
                    <a:pt x="4011828" y="946634"/>
                  </a:lnTo>
                  <a:lnTo>
                    <a:pt x="4027703" y="915138"/>
                  </a:lnTo>
                  <a:lnTo>
                    <a:pt x="4030116" y="879960"/>
                  </a:lnTo>
                  <a:lnTo>
                    <a:pt x="4019194" y="847703"/>
                  </a:lnTo>
                  <a:lnTo>
                    <a:pt x="3996969" y="821923"/>
                  </a:lnTo>
                  <a:lnTo>
                    <a:pt x="3965347" y="806048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12799365" y="4244371"/>
              <a:ext cx="5255895" cy="1310005"/>
            </a:xfrm>
            <a:custGeom>
              <a:avLst/>
              <a:gdLst/>
              <a:ahLst/>
              <a:cxnLst/>
              <a:rect l="l" t="t" r="r" b="b"/>
              <a:pathLst>
                <a:path w="5255894" h="1310004">
                  <a:moveTo>
                    <a:pt x="168656" y="1053426"/>
                  </a:moveTo>
                  <a:lnTo>
                    <a:pt x="168275" y="1019403"/>
                  </a:lnTo>
                  <a:lnTo>
                    <a:pt x="154813" y="988161"/>
                  </a:lnTo>
                  <a:lnTo>
                    <a:pt x="131064" y="965428"/>
                  </a:lnTo>
                  <a:lnTo>
                    <a:pt x="100584" y="953109"/>
                  </a:lnTo>
                  <a:lnTo>
                    <a:pt x="66548" y="953363"/>
                  </a:lnTo>
                  <a:lnTo>
                    <a:pt x="35306" y="966952"/>
                  </a:lnTo>
                  <a:lnTo>
                    <a:pt x="12319" y="990574"/>
                  </a:lnTo>
                  <a:lnTo>
                    <a:pt x="0" y="1021054"/>
                  </a:lnTo>
                  <a:lnTo>
                    <a:pt x="381" y="1055077"/>
                  </a:lnTo>
                  <a:lnTo>
                    <a:pt x="13843" y="1086319"/>
                  </a:lnTo>
                  <a:lnTo>
                    <a:pt x="37465" y="1109052"/>
                  </a:lnTo>
                  <a:lnTo>
                    <a:pt x="68072" y="1121371"/>
                  </a:lnTo>
                  <a:lnTo>
                    <a:pt x="102108" y="1120990"/>
                  </a:lnTo>
                  <a:lnTo>
                    <a:pt x="133350" y="1107528"/>
                  </a:lnTo>
                  <a:lnTo>
                    <a:pt x="156210" y="1083906"/>
                  </a:lnTo>
                  <a:lnTo>
                    <a:pt x="168656" y="1053426"/>
                  </a:lnTo>
                  <a:close/>
                </a:path>
                <a:path w="5255894" h="1310004">
                  <a:moveTo>
                    <a:pt x="1433791" y="594842"/>
                  </a:moveTo>
                  <a:lnTo>
                    <a:pt x="1431886" y="562076"/>
                  </a:lnTo>
                  <a:lnTo>
                    <a:pt x="1417027" y="531342"/>
                  </a:lnTo>
                  <a:lnTo>
                    <a:pt x="1391373" y="508876"/>
                  </a:lnTo>
                  <a:lnTo>
                    <a:pt x="1360258" y="498335"/>
                  </a:lnTo>
                  <a:lnTo>
                    <a:pt x="1327492" y="500113"/>
                  </a:lnTo>
                  <a:lnTo>
                    <a:pt x="1296885" y="514972"/>
                  </a:lnTo>
                  <a:lnTo>
                    <a:pt x="1274406" y="540486"/>
                  </a:lnTo>
                  <a:lnTo>
                    <a:pt x="1263878" y="571601"/>
                  </a:lnTo>
                  <a:lnTo>
                    <a:pt x="1265783" y="604494"/>
                  </a:lnTo>
                  <a:lnTo>
                    <a:pt x="1280629" y="635101"/>
                  </a:lnTo>
                  <a:lnTo>
                    <a:pt x="1306283" y="657707"/>
                  </a:lnTo>
                  <a:lnTo>
                    <a:pt x="1337398" y="668248"/>
                  </a:lnTo>
                  <a:lnTo>
                    <a:pt x="1370164" y="666470"/>
                  </a:lnTo>
                  <a:lnTo>
                    <a:pt x="1400771" y="651611"/>
                  </a:lnTo>
                  <a:lnTo>
                    <a:pt x="1423250" y="625957"/>
                  </a:lnTo>
                  <a:lnTo>
                    <a:pt x="1433791" y="594842"/>
                  </a:lnTo>
                  <a:close/>
                </a:path>
                <a:path w="5255894" h="1310004">
                  <a:moveTo>
                    <a:pt x="2391727" y="1220050"/>
                  </a:moveTo>
                  <a:lnTo>
                    <a:pt x="2384107" y="1188173"/>
                  </a:lnTo>
                  <a:lnTo>
                    <a:pt x="2364930" y="1161376"/>
                  </a:lnTo>
                  <a:lnTo>
                    <a:pt x="2335974" y="1143469"/>
                  </a:lnTo>
                  <a:lnTo>
                    <a:pt x="2302446" y="1138135"/>
                  </a:lnTo>
                  <a:lnTo>
                    <a:pt x="2270455" y="1145882"/>
                  </a:lnTo>
                  <a:lnTo>
                    <a:pt x="2243785" y="1165059"/>
                  </a:lnTo>
                  <a:lnTo>
                    <a:pt x="2225878" y="1194015"/>
                  </a:lnTo>
                  <a:lnTo>
                    <a:pt x="2220544" y="1227670"/>
                  </a:lnTo>
                  <a:lnTo>
                    <a:pt x="2228164" y="1259674"/>
                  </a:lnTo>
                  <a:lnTo>
                    <a:pt x="2247341" y="1286471"/>
                  </a:lnTo>
                  <a:lnTo>
                    <a:pt x="2276170" y="1304378"/>
                  </a:lnTo>
                  <a:lnTo>
                    <a:pt x="2309812" y="1309712"/>
                  </a:lnTo>
                  <a:lnTo>
                    <a:pt x="2341689" y="1301965"/>
                  </a:lnTo>
                  <a:lnTo>
                    <a:pt x="2368486" y="1282788"/>
                  </a:lnTo>
                  <a:lnTo>
                    <a:pt x="2386393" y="1253832"/>
                  </a:lnTo>
                  <a:lnTo>
                    <a:pt x="2391727" y="1220050"/>
                  </a:lnTo>
                  <a:close/>
                </a:path>
                <a:path w="5255894" h="1310004">
                  <a:moveTo>
                    <a:pt x="5255768" y="96634"/>
                  </a:moveTo>
                  <a:lnTo>
                    <a:pt x="5253863" y="63741"/>
                  </a:lnTo>
                  <a:lnTo>
                    <a:pt x="5239004" y="33134"/>
                  </a:lnTo>
                  <a:lnTo>
                    <a:pt x="5213350" y="10668"/>
                  </a:lnTo>
                  <a:lnTo>
                    <a:pt x="5182235" y="0"/>
                  </a:lnTo>
                  <a:lnTo>
                    <a:pt x="5149469" y="1905"/>
                  </a:lnTo>
                  <a:lnTo>
                    <a:pt x="5118862" y="16764"/>
                  </a:lnTo>
                  <a:lnTo>
                    <a:pt x="5096383" y="42278"/>
                  </a:lnTo>
                  <a:lnTo>
                    <a:pt x="5085842" y="73393"/>
                  </a:lnTo>
                  <a:lnTo>
                    <a:pt x="5087747" y="106286"/>
                  </a:lnTo>
                  <a:lnTo>
                    <a:pt x="5102606" y="136893"/>
                  </a:lnTo>
                  <a:lnTo>
                    <a:pt x="5128133" y="159372"/>
                  </a:lnTo>
                  <a:lnTo>
                    <a:pt x="5159248" y="170040"/>
                  </a:lnTo>
                  <a:lnTo>
                    <a:pt x="5192141" y="168135"/>
                  </a:lnTo>
                  <a:lnTo>
                    <a:pt x="5222748" y="153276"/>
                  </a:lnTo>
                  <a:lnTo>
                    <a:pt x="5245227" y="127749"/>
                  </a:lnTo>
                  <a:lnTo>
                    <a:pt x="5255768" y="96634"/>
                  </a:lnTo>
                  <a:close/>
                </a:path>
              </a:pathLst>
            </a:custGeom>
            <a:solidFill>
              <a:srgbClr val="634BC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12814986" y="4243609"/>
              <a:ext cx="5241925" cy="1311910"/>
            </a:xfrm>
            <a:custGeom>
              <a:avLst/>
              <a:gdLst/>
              <a:ahLst/>
              <a:cxnLst/>
              <a:rect l="l" t="t" r="r" b="b"/>
              <a:pathLst>
                <a:path w="5241925" h="1311910">
                  <a:moveTo>
                    <a:pt x="154813" y="1032992"/>
                  </a:moveTo>
                  <a:lnTo>
                    <a:pt x="142367" y="991209"/>
                  </a:lnTo>
                  <a:lnTo>
                    <a:pt x="123317" y="969111"/>
                  </a:lnTo>
                  <a:lnTo>
                    <a:pt x="132080" y="982573"/>
                  </a:lnTo>
                  <a:lnTo>
                    <a:pt x="138303" y="997305"/>
                  </a:lnTo>
                  <a:lnTo>
                    <a:pt x="141732" y="1012926"/>
                  </a:lnTo>
                  <a:lnTo>
                    <a:pt x="142240" y="1029055"/>
                  </a:lnTo>
                  <a:lnTo>
                    <a:pt x="139827" y="1044917"/>
                  </a:lnTo>
                  <a:lnTo>
                    <a:pt x="116332" y="1086192"/>
                  </a:lnTo>
                  <a:lnTo>
                    <a:pt x="75057" y="1109179"/>
                  </a:lnTo>
                  <a:lnTo>
                    <a:pt x="59182" y="1111338"/>
                  </a:lnTo>
                  <a:lnTo>
                    <a:pt x="43180" y="1110576"/>
                  </a:lnTo>
                  <a:lnTo>
                    <a:pt x="27686" y="1106893"/>
                  </a:lnTo>
                  <a:lnTo>
                    <a:pt x="13208" y="1100416"/>
                  </a:lnTo>
                  <a:lnTo>
                    <a:pt x="0" y="1091272"/>
                  </a:lnTo>
                  <a:lnTo>
                    <a:pt x="10033" y="1101940"/>
                  </a:lnTo>
                  <a:lnTo>
                    <a:pt x="21590" y="1110703"/>
                  </a:lnTo>
                  <a:lnTo>
                    <a:pt x="34417" y="1117434"/>
                  </a:lnTo>
                  <a:lnTo>
                    <a:pt x="48260" y="1121879"/>
                  </a:lnTo>
                  <a:lnTo>
                    <a:pt x="62738" y="1123911"/>
                  </a:lnTo>
                  <a:lnTo>
                    <a:pt x="77216" y="1123530"/>
                  </a:lnTo>
                  <a:lnTo>
                    <a:pt x="117729" y="1108290"/>
                  </a:lnTo>
                  <a:lnTo>
                    <a:pt x="145923" y="1075397"/>
                  </a:lnTo>
                  <a:lnTo>
                    <a:pt x="154178" y="1047457"/>
                  </a:lnTo>
                  <a:lnTo>
                    <a:pt x="154813" y="1032992"/>
                  </a:lnTo>
                  <a:close/>
                </a:path>
                <a:path w="5241925" h="1311910">
                  <a:moveTo>
                    <a:pt x="1419694" y="581126"/>
                  </a:moveTo>
                  <a:lnTo>
                    <a:pt x="1406994" y="539724"/>
                  </a:lnTo>
                  <a:lnTo>
                    <a:pt x="1375879" y="509638"/>
                  </a:lnTo>
                  <a:lnTo>
                    <a:pt x="1334096" y="498335"/>
                  </a:lnTo>
                  <a:lnTo>
                    <a:pt x="1319491" y="499224"/>
                  </a:lnTo>
                  <a:lnTo>
                    <a:pt x="1279486" y="516115"/>
                  </a:lnTo>
                  <a:lnTo>
                    <a:pt x="1252448" y="550265"/>
                  </a:lnTo>
                  <a:lnTo>
                    <a:pt x="1247622" y="564108"/>
                  </a:lnTo>
                  <a:lnTo>
                    <a:pt x="1256004" y="550392"/>
                  </a:lnTo>
                  <a:lnTo>
                    <a:pt x="1266659" y="538454"/>
                  </a:lnTo>
                  <a:lnTo>
                    <a:pt x="1279359" y="528815"/>
                  </a:lnTo>
                  <a:lnTo>
                    <a:pt x="1293710" y="521449"/>
                  </a:lnTo>
                  <a:lnTo>
                    <a:pt x="1309077" y="516750"/>
                  </a:lnTo>
                  <a:lnTo>
                    <a:pt x="1324952" y="515099"/>
                  </a:lnTo>
                  <a:lnTo>
                    <a:pt x="1340954" y="516242"/>
                  </a:lnTo>
                  <a:lnTo>
                    <a:pt x="1383880" y="536422"/>
                  </a:lnTo>
                  <a:lnTo>
                    <a:pt x="1409661" y="576173"/>
                  </a:lnTo>
                  <a:lnTo>
                    <a:pt x="1413344" y="607542"/>
                  </a:lnTo>
                  <a:lnTo>
                    <a:pt x="1410804" y="623417"/>
                  </a:lnTo>
                  <a:lnTo>
                    <a:pt x="1416138" y="609828"/>
                  </a:lnTo>
                  <a:lnTo>
                    <a:pt x="1419059" y="595604"/>
                  </a:lnTo>
                  <a:lnTo>
                    <a:pt x="1419694" y="581126"/>
                  </a:lnTo>
                  <a:close/>
                </a:path>
                <a:path w="5241925" h="1311910">
                  <a:moveTo>
                    <a:pt x="2376106" y="1220939"/>
                  </a:moveTo>
                  <a:lnTo>
                    <a:pt x="2363406" y="1179537"/>
                  </a:lnTo>
                  <a:lnTo>
                    <a:pt x="2332291" y="1149184"/>
                  </a:lnTo>
                  <a:lnTo>
                    <a:pt x="2290381" y="1137373"/>
                  </a:lnTo>
                  <a:lnTo>
                    <a:pt x="2275776" y="1138262"/>
                  </a:lnTo>
                  <a:lnTo>
                    <a:pt x="2261565" y="1141691"/>
                  </a:lnTo>
                  <a:lnTo>
                    <a:pt x="2277681" y="1141437"/>
                  </a:lnTo>
                  <a:lnTo>
                    <a:pt x="2293302" y="1144104"/>
                  </a:lnTo>
                  <a:lnTo>
                    <a:pt x="2334450" y="1168361"/>
                  </a:lnTo>
                  <a:lnTo>
                    <a:pt x="2356802" y="1210271"/>
                  </a:lnTo>
                  <a:lnTo>
                    <a:pt x="2358707" y="1226146"/>
                  </a:lnTo>
                  <a:lnTo>
                    <a:pt x="2357818" y="1242021"/>
                  </a:lnTo>
                  <a:lnTo>
                    <a:pt x="2338133" y="1285074"/>
                  </a:lnTo>
                  <a:lnTo>
                    <a:pt x="2298763" y="1311363"/>
                  </a:lnTo>
                  <a:lnTo>
                    <a:pt x="2313114" y="1308569"/>
                  </a:lnTo>
                  <a:lnTo>
                    <a:pt x="2350452" y="1286852"/>
                  </a:lnTo>
                  <a:lnTo>
                    <a:pt x="2372677" y="1249768"/>
                  </a:lnTo>
                  <a:lnTo>
                    <a:pt x="2375598" y="1235544"/>
                  </a:lnTo>
                  <a:lnTo>
                    <a:pt x="2376106" y="1220939"/>
                  </a:lnTo>
                  <a:close/>
                </a:path>
                <a:path w="5241925" h="1311910">
                  <a:moveTo>
                    <a:pt x="5241544" y="82791"/>
                  </a:moveTo>
                  <a:lnTo>
                    <a:pt x="5228844" y="41516"/>
                  </a:lnTo>
                  <a:lnTo>
                    <a:pt x="5197729" y="11430"/>
                  </a:lnTo>
                  <a:lnTo>
                    <a:pt x="5156073" y="0"/>
                  </a:lnTo>
                  <a:lnTo>
                    <a:pt x="5141341" y="1016"/>
                  </a:lnTo>
                  <a:lnTo>
                    <a:pt x="5101463" y="17907"/>
                  </a:lnTo>
                  <a:lnTo>
                    <a:pt x="5074412" y="51930"/>
                  </a:lnTo>
                  <a:lnTo>
                    <a:pt x="5069586" y="65773"/>
                  </a:lnTo>
                  <a:lnTo>
                    <a:pt x="5077968" y="52057"/>
                  </a:lnTo>
                  <a:lnTo>
                    <a:pt x="5088636" y="40246"/>
                  </a:lnTo>
                  <a:lnTo>
                    <a:pt x="5101336" y="30467"/>
                  </a:lnTo>
                  <a:lnTo>
                    <a:pt x="5115560" y="23114"/>
                  </a:lnTo>
                  <a:lnTo>
                    <a:pt x="5131054" y="18542"/>
                  </a:lnTo>
                  <a:lnTo>
                    <a:pt x="5146929" y="16764"/>
                  </a:lnTo>
                  <a:lnTo>
                    <a:pt x="5162804" y="18034"/>
                  </a:lnTo>
                  <a:lnTo>
                    <a:pt x="5205730" y="38214"/>
                  </a:lnTo>
                  <a:lnTo>
                    <a:pt x="5231638" y="77838"/>
                  </a:lnTo>
                  <a:lnTo>
                    <a:pt x="5235321" y="109334"/>
                  </a:lnTo>
                  <a:lnTo>
                    <a:pt x="5232781" y="125209"/>
                  </a:lnTo>
                  <a:lnTo>
                    <a:pt x="5238115" y="111493"/>
                  </a:lnTo>
                  <a:lnTo>
                    <a:pt x="5241036" y="97396"/>
                  </a:lnTo>
                  <a:lnTo>
                    <a:pt x="5241544" y="82791"/>
                  </a:lnTo>
                  <a:close/>
                </a:path>
              </a:pathLst>
            </a:custGeom>
            <a:solidFill>
              <a:srgbClr val="2D1E7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12821463" y="4325384"/>
              <a:ext cx="5194935" cy="1200150"/>
            </a:xfrm>
            <a:custGeom>
              <a:avLst/>
              <a:gdLst/>
              <a:ahLst/>
              <a:cxnLst/>
              <a:rect l="l" t="t" r="r" b="b"/>
              <a:pathLst>
                <a:path w="5194934" h="1200150">
                  <a:moveTo>
                    <a:pt x="90297" y="906005"/>
                  </a:moveTo>
                  <a:lnTo>
                    <a:pt x="54229" y="893813"/>
                  </a:lnTo>
                  <a:lnTo>
                    <a:pt x="47752" y="894321"/>
                  </a:lnTo>
                  <a:lnTo>
                    <a:pt x="12700" y="913498"/>
                  </a:lnTo>
                  <a:lnTo>
                    <a:pt x="0" y="951344"/>
                  </a:lnTo>
                  <a:lnTo>
                    <a:pt x="762" y="958062"/>
                  </a:lnTo>
                  <a:lnTo>
                    <a:pt x="14351" y="984224"/>
                  </a:lnTo>
                  <a:lnTo>
                    <a:pt x="13462" y="971778"/>
                  </a:lnTo>
                  <a:lnTo>
                    <a:pt x="14859" y="959459"/>
                  </a:lnTo>
                  <a:lnTo>
                    <a:pt x="41529" y="918451"/>
                  </a:lnTo>
                  <a:lnTo>
                    <a:pt x="83820" y="905497"/>
                  </a:lnTo>
                  <a:lnTo>
                    <a:pt x="90297" y="906005"/>
                  </a:lnTo>
                  <a:close/>
                </a:path>
                <a:path w="5194934" h="1200150">
                  <a:moveTo>
                    <a:pt x="1372577" y="534530"/>
                  </a:moveTo>
                  <a:lnTo>
                    <a:pt x="1372450" y="533641"/>
                  </a:lnTo>
                  <a:lnTo>
                    <a:pt x="1361655" y="539737"/>
                  </a:lnTo>
                  <a:lnTo>
                    <a:pt x="1349844" y="543674"/>
                  </a:lnTo>
                  <a:lnTo>
                    <a:pt x="1337525" y="545452"/>
                  </a:lnTo>
                  <a:lnTo>
                    <a:pt x="1325079" y="544944"/>
                  </a:lnTo>
                  <a:lnTo>
                    <a:pt x="1312887" y="542150"/>
                  </a:lnTo>
                  <a:lnTo>
                    <a:pt x="1278089" y="515988"/>
                  </a:lnTo>
                  <a:lnTo>
                    <a:pt x="1269326" y="498335"/>
                  </a:lnTo>
                  <a:lnTo>
                    <a:pt x="1268183" y="504685"/>
                  </a:lnTo>
                  <a:lnTo>
                    <a:pt x="1267802" y="511162"/>
                  </a:lnTo>
                  <a:lnTo>
                    <a:pt x="1268183" y="517639"/>
                  </a:lnTo>
                  <a:lnTo>
                    <a:pt x="1269326" y="523989"/>
                  </a:lnTo>
                  <a:lnTo>
                    <a:pt x="1290916" y="556501"/>
                  </a:lnTo>
                  <a:lnTo>
                    <a:pt x="1322793" y="567042"/>
                  </a:lnTo>
                  <a:lnTo>
                    <a:pt x="1329524" y="566661"/>
                  </a:lnTo>
                  <a:lnTo>
                    <a:pt x="1364576" y="547865"/>
                  </a:lnTo>
                  <a:lnTo>
                    <a:pt x="1372450" y="535546"/>
                  </a:lnTo>
                  <a:lnTo>
                    <a:pt x="1372577" y="534530"/>
                  </a:lnTo>
                  <a:close/>
                </a:path>
                <a:path w="5194934" h="1200150">
                  <a:moveTo>
                    <a:pt x="2281999" y="1198346"/>
                  </a:moveTo>
                  <a:lnTo>
                    <a:pt x="2247087" y="1164310"/>
                  </a:lnTo>
                  <a:lnTo>
                    <a:pt x="2240991" y="1140053"/>
                  </a:lnTo>
                  <a:lnTo>
                    <a:pt x="2241372" y="1127607"/>
                  </a:lnTo>
                  <a:lnTo>
                    <a:pt x="2256599" y="1092301"/>
                  </a:lnTo>
                  <a:lnTo>
                    <a:pt x="2250643" y="1094714"/>
                  </a:lnTo>
                  <a:lnTo>
                    <a:pt x="2223973" y="1122019"/>
                  </a:lnTo>
                  <a:lnTo>
                    <a:pt x="2219020" y="1148435"/>
                  </a:lnTo>
                  <a:lnTo>
                    <a:pt x="2219782" y="1155293"/>
                  </a:lnTo>
                  <a:lnTo>
                    <a:pt x="2240864" y="1189202"/>
                  </a:lnTo>
                  <a:lnTo>
                    <a:pt x="2272601" y="1199743"/>
                  </a:lnTo>
                  <a:lnTo>
                    <a:pt x="2280348" y="1199362"/>
                  </a:lnTo>
                  <a:lnTo>
                    <a:pt x="2281237" y="1198981"/>
                  </a:lnTo>
                  <a:lnTo>
                    <a:pt x="2281999" y="1198346"/>
                  </a:lnTo>
                  <a:close/>
                </a:path>
                <a:path w="5194934" h="1200150">
                  <a:moveTo>
                    <a:pt x="5194427" y="35306"/>
                  </a:moveTo>
                  <a:lnTo>
                    <a:pt x="5183505" y="41529"/>
                  </a:lnTo>
                  <a:lnTo>
                    <a:pt x="5171821" y="45466"/>
                  </a:lnTo>
                  <a:lnTo>
                    <a:pt x="5159502" y="47244"/>
                  </a:lnTo>
                  <a:lnTo>
                    <a:pt x="5146929" y="46736"/>
                  </a:lnTo>
                  <a:lnTo>
                    <a:pt x="5103876" y="22987"/>
                  </a:lnTo>
                  <a:lnTo>
                    <a:pt x="5091303" y="0"/>
                  </a:lnTo>
                  <a:lnTo>
                    <a:pt x="5090160" y="6477"/>
                  </a:lnTo>
                  <a:lnTo>
                    <a:pt x="5089779" y="12827"/>
                  </a:lnTo>
                  <a:lnTo>
                    <a:pt x="5090160" y="19304"/>
                  </a:lnTo>
                  <a:lnTo>
                    <a:pt x="5091303" y="25781"/>
                  </a:lnTo>
                  <a:lnTo>
                    <a:pt x="5112766" y="58166"/>
                  </a:lnTo>
                  <a:lnTo>
                    <a:pt x="5144643" y="68834"/>
                  </a:lnTo>
                  <a:lnTo>
                    <a:pt x="5151501" y="68453"/>
                  </a:lnTo>
                  <a:lnTo>
                    <a:pt x="5186553" y="49530"/>
                  </a:lnTo>
                  <a:lnTo>
                    <a:pt x="5194427" y="37211"/>
                  </a:lnTo>
                  <a:lnTo>
                    <a:pt x="5194427" y="35306"/>
                  </a:lnTo>
                  <a:close/>
                </a:path>
              </a:pathLst>
            </a:custGeom>
            <a:solidFill>
              <a:srgbClr val="A292E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12799371" y="4244359"/>
              <a:ext cx="5255895" cy="1310005"/>
            </a:xfrm>
            <a:custGeom>
              <a:avLst/>
              <a:gdLst/>
              <a:ahLst/>
              <a:cxnLst/>
              <a:rect l="l" t="t" r="r" b="b"/>
              <a:pathLst>
                <a:path w="5255894" h="1310004">
                  <a:moveTo>
                    <a:pt x="102105" y="1121000"/>
                  </a:moveTo>
                  <a:lnTo>
                    <a:pt x="133346" y="1107539"/>
                  </a:lnTo>
                  <a:lnTo>
                    <a:pt x="156206" y="1083917"/>
                  </a:lnTo>
                  <a:lnTo>
                    <a:pt x="168651" y="1053438"/>
                  </a:lnTo>
                  <a:lnTo>
                    <a:pt x="168270" y="1019403"/>
                  </a:lnTo>
                  <a:lnTo>
                    <a:pt x="154809" y="988162"/>
                  </a:lnTo>
                  <a:lnTo>
                    <a:pt x="131060" y="965302"/>
                  </a:lnTo>
                  <a:lnTo>
                    <a:pt x="100581" y="953110"/>
                  </a:lnTo>
                  <a:lnTo>
                    <a:pt x="66546" y="953364"/>
                  </a:lnTo>
                  <a:lnTo>
                    <a:pt x="35305" y="966953"/>
                  </a:lnTo>
                  <a:lnTo>
                    <a:pt x="12445" y="990574"/>
                  </a:lnTo>
                  <a:lnTo>
                    <a:pt x="0" y="1021054"/>
                  </a:lnTo>
                  <a:lnTo>
                    <a:pt x="380" y="1055089"/>
                  </a:lnTo>
                  <a:lnTo>
                    <a:pt x="13842" y="1086203"/>
                  </a:lnTo>
                  <a:lnTo>
                    <a:pt x="37591" y="1109062"/>
                  </a:lnTo>
                  <a:lnTo>
                    <a:pt x="68070" y="1121381"/>
                  </a:lnTo>
                  <a:lnTo>
                    <a:pt x="102105" y="1121000"/>
                  </a:lnTo>
                  <a:close/>
                </a:path>
                <a:path w="5255894" h="1310004">
                  <a:moveTo>
                    <a:pt x="2386396" y="1253712"/>
                  </a:moveTo>
                  <a:lnTo>
                    <a:pt x="2384110" y="1188181"/>
                  </a:lnTo>
                  <a:lnTo>
                    <a:pt x="2335978" y="1143479"/>
                  </a:lnTo>
                  <a:lnTo>
                    <a:pt x="2302451" y="1138145"/>
                  </a:lnTo>
                  <a:lnTo>
                    <a:pt x="2270448" y="1145892"/>
                  </a:lnTo>
                  <a:lnTo>
                    <a:pt x="2243779" y="1165068"/>
                  </a:lnTo>
                  <a:lnTo>
                    <a:pt x="2225872" y="1194023"/>
                  </a:lnTo>
                  <a:lnTo>
                    <a:pt x="2220538" y="1227677"/>
                  </a:lnTo>
                  <a:lnTo>
                    <a:pt x="2228158" y="1259681"/>
                  </a:lnTo>
                  <a:lnTo>
                    <a:pt x="2247335" y="1286477"/>
                  </a:lnTo>
                  <a:lnTo>
                    <a:pt x="2276163" y="1304384"/>
                  </a:lnTo>
                  <a:lnTo>
                    <a:pt x="2309817" y="1309717"/>
                  </a:lnTo>
                  <a:lnTo>
                    <a:pt x="2341820" y="1301971"/>
                  </a:lnTo>
                  <a:lnTo>
                    <a:pt x="2368490" y="1282794"/>
                  </a:lnTo>
                  <a:lnTo>
                    <a:pt x="2386396" y="1253712"/>
                  </a:lnTo>
                  <a:close/>
                </a:path>
                <a:path w="5255894" h="1310004">
                  <a:moveTo>
                    <a:pt x="5238998" y="33146"/>
                  </a:moveTo>
                  <a:lnTo>
                    <a:pt x="5213345" y="10667"/>
                  </a:lnTo>
                  <a:lnTo>
                    <a:pt x="5182231" y="0"/>
                  </a:lnTo>
                  <a:lnTo>
                    <a:pt x="5149465" y="1904"/>
                  </a:lnTo>
                  <a:lnTo>
                    <a:pt x="5118859" y="16763"/>
                  </a:lnTo>
                  <a:lnTo>
                    <a:pt x="5096381" y="42289"/>
                  </a:lnTo>
                  <a:lnTo>
                    <a:pt x="5085840" y="73404"/>
                  </a:lnTo>
                  <a:lnTo>
                    <a:pt x="5087745" y="106169"/>
                  </a:lnTo>
                  <a:lnTo>
                    <a:pt x="5102604" y="136902"/>
                  </a:lnTo>
                  <a:lnTo>
                    <a:pt x="5128130" y="159380"/>
                  </a:lnTo>
                  <a:lnTo>
                    <a:pt x="5159371" y="170048"/>
                  </a:lnTo>
                  <a:lnTo>
                    <a:pt x="5192136" y="168143"/>
                  </a:lnTo>
                  <a:lnTo>
                    <a:pt x="5222743" y="153285"/>
                  </a:lnTo>
                  <a:lnTo>
                    <a:pt x="5245221" y="127758"/>
                  </a:lnTo>
                  <a:lnTo>
                    <a:pt x="5255762" y="96644"/>
                  </a:lnTo>
                  <a:lnTo>
                    <a:pt x="5253857" y="63752"/>
                  </a:lnTo>
                  <a:lnTo>
                    <a:pt x="5238998" y="33146"/>
                  </a:lnTo>
                  <a:close/>
                </a:path>
                <a:path w="5255894" h="1310004">
                  <a:moveTo>
                    <a:pt x="1417030" y="531354"/>
                  </a:moveTo>
                  <a:lnTo>
                    <a:pt x="1391503" y="508876"/>
                  </a:lnTo>
                  <a:lnTo>
                    <a:pt x="1360262" y="498335"/>
                  </a:lnTo>
                  <a:lnTo>
                    <a:pt x="1327497" y="500113"/>
                  </a:lnTo>
                  <a:lnTo>
                    <a:pt x="1296891" y="514971"/>
                  </a:lnTo>
                  <a:lnTo>
                    <a:pt x="1274412" y="540498"/>
                  </a:lnTo>
                  <a:lnTo>
                    <a:pt x="1263872" y="571612"/>
                  </a:lnTo>
                  <a:lnTo>
                    <a:pt x="1265777" y="604504"/>
                  </a:lnTo>
                  <a:lnTo>
                    <a:pt x="1280635" y="635110"/>
                  </a:lnTo>
                  <a:lnTo>
                    <a:pt x="1306288" y="657716"/>
                  </a:lnTo>
                  <a:lnTo>
                    <a:pt x="1337403" y="668257"/>
                  </a:lnTo>
                  <a:lnTo>
                    <a:pt x="1370168" y="666352"/>
                  </a:lnTo>
                  <a:lnTo>
                    <a:pt x="1400774" y="651620"/>
                  </a:lnTo>
                  <a:lnTo>
                    <a:pt x="1423253" y="625967"/>
                  </a:lnTo>
                  <a:lnTo>
                    <a:pt x="1433793" y="594852"/>
                  </a:lnTo>
                  <a:lnTo>
                    <a:pt x="1431888" y="562087"/>
                  </a:lnTo>
                  <a:lnTo>
                    <a:pt x="1417030" y="531354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13065049" y="3635800"/>
              <a:ext cx="5042535" cy="2129790"/>
            </a:xfrm>
            <a:custGeom>
              <a:avLst/>
              <a:gdLst/>
              <a:ahLst/>
              <a:cxnLst/>
              <a:rect l="l" t="t" r="r" b="b"/>
              <a:pathLst>
                <a:path w="5042534" h="2129790">
                  <a:moveTo>
                    <a:pt x="174739" y="2026996"/>
                  </a:moveTo>
                  <a:lnTo>
                    <a:pt x="161912" y="1994230"/>
                  </a:lnTo>
                  <a:lnTo>
                    <a:pt x="137401" y="1968957"/>
                  </a:lnTo>
                  <a:lnTo>
                    <a:pt x="106159" y="1955622"/>
                  </a:lnTo>
                  <a:lnTo>
                    <a:pt x="72250" y="1954860"/>
                  </a:lnTo>
                  <a:lnTo>
                    <a:pt x="39357" y="1967687"/>
                  </a:lnTo>
                  <a:lnTo>
                    <a:pt x="14084" y="1992325"/>
                  </a:lnTo>
                  <a:lnTo>
                    <a:pt x="762" y="2023567"/>
                  </a:lnTo>
                  <a:lnTo>
                    <a:pt x="0" y="2057476"/>
                  </a:lnTo>
                  <a:lnTo>
                    <a:pt x="12687" y="2090242"/>
                  </a:lnTo>
                  <a:lnTo>
                    <a:pt x="37325" y="2115515"/>
                  </a:lnTo>
                  <a:lnTo>
                    <a:pt x="68440" y="2128850"/>
                  </a:lnTo>
                  <a:lnTo>
                    <a:pt x="102476" y="2129612"/>
                  </a:lnTo>
                  <a:lnTo>
                    <a:pt x="135242" y="2116658"/>
                  </a:lnTo>
                  <a:lnTo>
                    <a:pt x="160515" y="2092147"/>
                  </a:lnTo>
                  <a:lnTo>
                    <a:pt x="173977" y="2060905"/>
                  </a:lnTo>
                  <a:lnTo>
                    <a:pt x="174739" y="2026996"/>
                  </a:lnTo>
                  <a:close/>
                </a:path>
                <a:path w="5042534" h="2129790">
                  <a:moveTo>
                    <a:pt x="2801416" y="1623402"/>
                  </a:moveTo>
                  <a:lnTo>
                    <a:pt x="2794177" y="1588858"/>
                  </a:lnTo>
                  <a:lnTo>
                    <a:pt x="2775000" y="1560791"/>
                  </a:lnTo>
                  <a:lnTo>
                    <a:pt x="2746806" y="1541995"/>
                  </a:lnTo>
                  <a:lnTo>
                    <a:pt x="2712262" y="1535264"/>
                  </a:lnTo>
                  <a:lnTo>
                    <a:pt x="2677845" y="1542503"/>
                  </a:lnTo>
                  <a:lnTo>
                    <a:pt x="2649778" y="1561680"/>
                  </a:lnTo>
                  <a:lnTo>
                    <a:pt x="2630982" y="1590001"/>
                  </a:lnTo>
                  <a:lnTo>
                    <a:pt x="2624251" y="1624672"/>
                  </a:lnTo>
                  <a:lnTo>
                    <a:pt x="2631490" y="1659077"/>
                  </a:lnTo>
                  <a:lnTo>
                    <a:pt x="2650667" y="1687144"/>
                  </a:lnTo>
                  <a:lnTo>
                    <a:pt x="2678988" y="1706067"/>
                  </a:lnTo>
                  <a:lnTo>
                    <a:pt x="2713532" y="1712798"/>
                  </a:lnTo>
                  <a:lnTo>
                    <a:pt x="2747949" y="1705559"/>
                  </a:lnTo>
                  <a:lnTo>
                    <a:pt x="2775889" y="1686382"/>
                  </a:lnTo>
                  <a:lnTo>
                    <a:pt x="2794685" y="1657934"/>
                  </a:lnTo>
                  <a:lnTo>
                    <a:pt x="2801416" y="1623402"/>
                  </a:lnTo>
                  <a:close/>
                </a:path>
                <a:path w="5042534" h="2129790">
                  <a:moveTo>
                    <a:pt x="5042522" y="101473"/>
                  </a:moveTo>
                  <a:lnTo>
                    <a:pt x="5041252" y="67564"/>
                  </a:lnTo>
                  <a:lnTo>
                    <a:pt x="5027422" y="36449"/>
                  </a:lnTo>
                  <a:lnTo>
                    <a:pt x="5001768" y="12319"/>
                  </a:lnTo>
                  <a:lnTo>
                    <a:pt x="4968875" y="0"/>
                  </a:lnTo>
                  <a:lnTo>
                    <a:pt x="4934839" y="1143"/>
                  </a:lnTo>
                  <a:lnTo>
                    <a:pt x="4903851" y="14986"/>
                  </a:lnTo>
                  <a:lnTo>
                    <a:pt x="4879721" y="40513"/>
                  </a:lnTo>
                  <a:lnTo>
                    <a:pt x="4867402" y="73533"/>
                  </a:lnTo>
                  <a:lnTo>
                    <a:pt x="4868545" y="107442"/>
                  </a:lnTo>
                  <a:lnTo>
                    <a:pt x="4882515" y="138417"/>
                  </a:lnTo>
                  <a:lnTo>
                    <a:pt x="4908042" y="162674"/>
                  </a:lnTo>
                  <a:lnTo>
                    <a:pt x="4941062" y="174993"/>
                  </a:lnTo>
                  <a:lnTo>
                    <a:pt x="4975098" y="173850"/>
                  </a:lnTo>
                  <a:lnTo>
                    <a:pt x="5006086" y="160007"/>
                  </a:lnTo>
                  <a:lnTo>
                    <a:pt x="5030203" y="134493"/>
                  </a:lnTo>
                  <a:lnTo>
                    <a:pt x="5042522" y="101473"/>
                  </a:lnTo>
                  <a:close/>
                </a:path>
              </a:pathLst>
            </a:custGeom>
            <a:solidFill>
              <a:srgbClr val="634BC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13105549" y="3634149"/>
              <a:ext cx="5005070" cy="2134235"/>
            </a:xfrm>
            <a:custGeom>
              <a:avLst/>
              <a:gdLst/>
              <a:ahLst/>
              <a:cxnLst/>
              <a:rect l="l" t="t" r="r" b="b"/>
              <a:pathLst>
                <a:path w="5005069" h="2134235">
                  <a:moveTo>
                    <a:pt x="135382" y="2038299"/>
                  </a:moveTo>
                  <a:lnTo>
                    <a:pt x="121412" y="1996262"/>
                  </a:lnTo>
                  <a:lnTo>
                    <a:pt x="88646" y="1965655"/>
                  </a:lnTo>
                  <a:lnTo>
                    <a:pt x="74676" y="1959686"/>
                  </a:lnTo>
                  <a:lnTo>
                    <a:pt x="88519" y="1969084"/>
                  </a:lnTo>
                  <a:lnTo>
                    <a:pt x="100203" y="1980895"/>
                  </a:lnTo>
                  <a:lnTo>
                    <a:pt x="109474" y="1994611"/>
                  </a:lnTo>
                  <a:lnTo>
                    <a:pt x="116078" y="2009978"/>
                  </a:lnTo>
                  <a:lnTo>
                    <a:pt x="119761" y="2026234"/>
                  </a:lnTo>
                  <a:lnTo>
                    <a:pt x="120396" y="2042744"/>
                  </a:lnTo>
                  <a:lnTo>
                    <a:pt x="117856" y="2059000"/>
                  </a:lnTo>
                  <a:lnTo>
                    <a:pt x="93091" y="2101799"/>
                  </a:lnTo>
                  <a:lnTo>
                    <a:pt x="49403" y="2125040"/>
                  </a:lnTo>
                  <a:lnTo>
                    <a:pt x="32893" y="2126945"/>
                  </a:lnTo>
                  <a:lnTo>
                    <a:pt x="16256" y="2125802"/>
                  </a:lnTo>
                  <a:lnTo>
                    <a:pt x="0" y="2121738"/>
                  </a:lnTo>
                  <a:lnTo>
                    <a:pt x="13589" y="2128215"/>
                  </a:lnTo>
                  <a:lnTo>
                    <a:pt x="27940" y="2132279"/>
                  </a:lnTo>
                  <a:lnTo>
                    <a:pt x="42799" y="2133930"/>
                  </a:lnTo>
                  <a:lnTo>
                    <a:pt x="57912" y="2133168"/>
                  </a:lnTo>
                  <a:lnTo>
                    <a:pt x="99187" y="2116531"/>
                  </a:lnTo>
                  <a:lnTo>
                    <a:pt x="127381" y="2081987"/>
                  </a:lnTo>
                  <a:lnTo>
                    <a:pt x="135255" y="2053285"/>
                  </a:lnTo>
                  <a:lnTo>
                    <a:pt x="135382" y="2038299"/>
                  </a:lnTo>
                  <a:close/>
                </a:path>
                <a:path w="5005069" h="2134235">
                  <a:moveTo>
                    <a:pt x="2761678" y="1620354"/>
                  </a:moveTo>
                  <a:lnTo>
                    <a:pt x="2747708" y="1578063"/>
                  </a:lnTo>
                  <a:lnTo>
                    <a:pt x="2715069" y="1547964"/>
                  </a:lnTo>
                  <a:lnTo>
                    <a:pt x="2672016" y="1537296"/>
                  </a:lnTo>
                  <a:lnTo>
                    <a:pt x="2657030" y="1538566"/>
                  </a:lnTo>
                  <a:lnTo>
                    <a:pt x="2642425" y="1542376"/>
                  </a:lnTo>
                  <a:lnTo>
                    <a:pt x="2628709" y="1548472"/>
                  </a:lnTo>
                  <a:lnTo>
                    <a:pt x="2616136" y="1556981"/>
                  </a:lnTo>
                  <a:lnTo>
                    <a:pt x="2631503" y="1550504"/>
                  </a:lnTo>
                  <a:lnTo>
                    <a:pt x="2647759" y="1546948"/>
                  </a:lnTo>
                  <a:lnTo>
                    <a:pt x="2696400" y="1554568"/>
                  </a:lnTo>
                  <a:lnTo>
                    <a:pt x="2733484" y="1586953"/>
                  </a:lnTo>
                  <a:lnTo>
                    <a:pt x="2747835" y="1634070"/>
                  </a:lnTo>
                  <a:lnTo>
                    <a:pt x="2746565" y="1650822"/>
                  </a:lnTo>
                  <a:lnTo>
                    <a:pt x="2742247" y="1666951"/>
                  </a:lnTo>
                  <a:lnTo>
                    <a:pt x="2735008" y="1681937"/>
                  </a:lnTo>
                  <a:lnTo>
                    <a:pt x="2725229" y="1695399"/>
                  </a:lnTo>
                  <a:lnTo>
                    <a:pt x="2712910" y="1706829"/>
                  </a:lnTo>
                  <a:lnTo>
                    <a:pt x="2725737" y="1698828"/>
                  </a:lnTo>
                  <a:lnTo>
                    <a:pt x="2753677" y="1664157"/>
                  </a:lnTo>
                  <a:lnTo>
                    <a:pt x="2761424" y="1635340"/>
                  </a:lnTo>
                  <a:lnTo>
                    <a:pt x="2761678" y="1620354"/>
                  </a:lnTo>
                  <a:close/>
                </a:path>
                <a:path w="5005069" h="2134235">
                  <a:moveTo>
                    <a:pt x="5004816" y="83185"/>
                  </a:moveTo>
                  <a:lnTo>
                    <a:pt x="4990465" y="41021"/>
                  </a:lnTo>
                  <a:lnTo>
                    <a:pt x="4957711" y="10795"/>
                  </a:lnTo>
                  <a:lnTo>
                    <a:pt x="4914531" y="0"/>
                  </a:lnTo>
                  <a:lnTo>
                    <a:pt x="4899672" y="1397"/>
                  </a:lnTo>
                  <a:lnTo>
                    <a:pt x="4859286" y="19812"/>
                  </a:lnTo>
                  <a:lnTo>
                    <a:pt x="4832616" y="55499"/>
                  </a:lnTo>
                  <a:lnTo>
                    <a:pt x="4825885" y="84836"/>
                  </a:lnTo>
                  <a:lnTo>
                    <a:pt x="4826393" y="99949"/>
                  </a:lnTo>
                  <a:lnTo>
                    <a:pt x="4829060" y="83439"/>
                  </a:lnTo>
                  <a:lnTo>
                    <a:pt x="4834775" y="67818"/>
                  </a:lnTo>
                  <a:lnTo>
                    <a:pt x="4867287" y="30734"/>
                  </a:lnTo>
                  <a:lnTo>
                    <a:pt x="4914404" y="16764"/>
                  </a:lnTo>
                  <a:lnTo>
                    <a:pt x="4931041" y="18161"/>
                  </a:lnTo>
                  <a:lnTo>
                    <a:pt x="4975364" y="39878"/>
                  </a:lnTo>
                  <a:lnTo>
                    <a:pt x="5001641" y="81788"/>
                  </a:lnTo>
                  <a:lnTo>
                    <a:pt x="5004816" y="98298"/>
                  </a:lnTo>
                  <a:lnTo>
                    <a:pt x="5004816" y="83185"/>
                  </a:lnTo>
                  <a:close/>
                </a:path>
              </a:pathLst>
            </a:custGeom>
            <a:solidFill>
              <a:srgbClr val="2D1E7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13086245" y="3735114"/>
              <a:ext cx="4989830" cy="1988185"/>
            </a:xfrm>
            <a:custGeom>
              <a:avLst/>
              <a:gdLst/>
              <a:ahLst/>
              <a:cxnLst/>
              <a:rect l="l" t="t" r="r" b="b"/>
              <a:pathLst>
                <a:path w="4989830" h="1988185">
                  <a:moveTo>
                    <a:pt x="77470" y="1880946"/>
                  </a:moveTo>
                  <a:lnTo>
                    <a:pt x="66929" y="1878533"/>
                  </a:lnTo>
                  <a:lnTo>
                    <a:pt x="56134" y="1878152"/>
                  </a:lnTo>
                  <a:lnTo>
                    <a:pt x="45466" y="1879549"/>
                  </a:lnTo>
                  <a:lnTo>
                    <a:pt x="10541" y="1903044"/>
                  </a:lnTo>
                  <a:lnTo>
                    <a:pt x="0" y="1933016"/>
                  </a:lnTo>
                  <a:lnTo>
                    <a:pt x="381" y="1943684"/>
                  </a:lnTo>
                  <a:lnTo>
                    <a:pt x="20066" y="1980768"/>
                  </a:lnTo>
                  <a:lnTo>
                    <a:pt x="30734" y="1987880"/>
                  </a:lnTo>
                  <a:lnTo>
                    <a:pt x="31877" y="1987880"/>
                  </a:lnTo>
                  <a:lnTo>
                    <a:pt x="27940" y="1980387"/>
                  </a:lnTo>
                  <a:lnTo>
                    <a:pt x="24892" y="1972513"/>
                  </a:lnTo>
                  <a:lnTo>
                    <a:pt x="22860" y="1964258"/>
                  </a:lnTo>
                  <a:lnTo>
                    <a:pt x="21844" y="1955876"/>
                  </a:lnTo>
                  <a:lnTo>
                    <a:pt x="21717" y="1947494"/>
                  </a:lnTo>
                  <a:lnTo>
                    <a:pt x="22733" y="1939112"/>
                  </a:lnTo>
                  <a:lnTo>
                    <a:pt x="41275" y="1901901"/>
                  </a:lnTo>
                  <a:lnTo>
                    <a:pt x="69342" y="1883359"/>
                  </a:lnTo>
                  <a:lnTo>
                    <a:pt x="77470" y="1880946"/>
                  </a:lnTo>
                  <a:close/>
                </a:path>
                <a:path w="4989830" h="1988185">
                  <a:moveTo>
                    <a:pt x="2711259" y="1577797"/>
                  </a:moveTo>
                  <a:lnTo>
                    <a:pt x="2671762" y="1564589"/>
                  </a:lnTo>
                  <a:lnTo>
                    <a:pt x="2646235" y="1531835"/>
                  </a:lnTo>
                  <a:lnTo>
                    <a:pt x="2641409" y="1507070"/>
                  </a:lnTo>
                  <a:lnTo>
                    <a:pt x="2641790" y="1498561"/>
                  </a:lnTo>
                  <a:lnTo>
                    <a:pt x="2643060" y="1490179"/>
                  </a:lnTo>
                  <a:lnTo>
                    <a:pt x="2645346" y="1482051"/>
                  </a:lnTo>
                  <a:lnTo>
                    <a:pt x="2637726" y="1489671"/>
                  </a:lnTo>
                  <a:lnTo>
                    <a:pt x="2631630" y="1498434"/>
                  </a:lnTo>
                  <a:lnTo>
                    <a:pt x="2627185" y="1508213"/>
                  </a:lnTo>
                  <a:lnTo>
                    <a:pt x="2624518" y="1518754"/>
                  </a:lnTo>
                  <a:lnTo>
                    <a:pt x="2623756" y="1529422"/>
                  </a:lnTo>
                  <a:lnTo>
                    <a:pt x="2625026" y="1540090"/>
                  </a:lnTo>
                  <a:lnTo>
                    <a:pt x="2647886" y="1575257"/>
                  </a:lnTo>
                  <a:lnTo>
                    <a:pt x="2677858" y="1586179"/>
                  </a:lnTo>
                  <a:lnTo>
                    <a:pt x="2688526" y="1586052"/>
                  </a:lnTo>
                  <a:lnTo>
                    <a:pt x="2698940" y="1583893"/>
                  </a:lnTo>
                  <a:lnTo>
                    <a:pt x="2708973" y="1579829"/>
                  </a:lnTo>
                  <a:lnTo>
                    <a:pt x="2710624" y="1578686"/>
                  </a:lnTo>
                  <a:lnTo>
                    <a:pt x="2711259" y="1577797"/>
                  </a:lnTo>
                  <a:close/>
                </a:path>
                <a:path w="4989830" h="1988185">
                  <a:moveTo>
                    <a:pt x="4989715" y="2032"/>
                  </a:moveTo>
                  <a:lnTo>
                    <a:pt x="4989461" y="1016"/>
                  </a:lnTo>
                  <a:lnTo>
                    <a:pt x="4988953" y="0"/>
                  </a:lnTo>
                  <a:lnTo>
                    <a:pt x="4983873" y="6731"/>
                  </a:lnTo>
                  <a:lnTo>
                    <a:pt x="4978031" y="12827"/>
                  </a:lnTo>
                  <a:lnTo>
                    <a:pt x="4940693" y="30861"/>
                  </a:lnTo>
                  <a:lnTo>
                    <a:pt x="4932184" y="31750"/>
                  </a:lnTo>
                  <a:lnTo>
                    <a:pt x="4923802" y="31496"/>
                  </a:lnTo>
                  <a:lnTo>
                    <a:pt x="4884940" y="16383"/>
                  </a:lnTo>
                  <a:lnTo>
                    <a:pt x="4873002" y="4445"/>
                  </a:lnTo>
                  <a:lnTo>
                    <a:pt x="4875288" y="14986"/>
                  </a:lnTo>
                  <a:lnTo>
                    <a:pt x="4901450" y="47993"/>
                  </a:lnTo>
                  <a:lnTo>
                    <a:pt x="4932184" y="56248"/>
                  </a:lnTo>
                  <a:lnTo>
                    <a:pt x="4942852" y="55232"/>
                  </a:lnTo>
                  <a:lnTo>
                    <a:pt x="4978285" y="32766"/>
                  </a:lnTo>
                  <a:lnTo>
                    <a:pt x="4989715" y="3048"/>
                  </a:lnTo>
                  <a:lnTo>
                    <a:pt x="4989715" y="2032"/>
                  </a:lnTo>
                  <a:close/>
                </a:path>
              </a:pathLst>
            </a:custGeom>
            <a:solidFill>
              <a:srgbClr val="A292E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13065048" y="3635791"/>
              <a:ext cx="5042535" cy="2129790"/>
            </a:xfrm>
            <a:custGeom>
              <a:avLst/>
              <a:gdLst/>
              <a:ahLst/>
              <a:cxnLst/>
              <a:rect l="l" t="t" r="r" b="b"/>
              <a:pathLst>
                <a:path w="5042534" h="2129790">
                  <a:moveTo>
                    <a:pt x="135251" y="2116655"/>
                  </a:moveTo>
                  <a:lnTo>
                    <a:pt x="160650" y="2092145"/>
                  </a:lnTo>
                  <a:lnTo>
                    <a:pt x="173985" y="2060903"/>
                  </a:lnTo>
                  <a:lnTo>
                    <a:pt x="174747" y="2026995"/>
                  </a:lnTo>
                  <a:lnTo>
                    <a:pt x="161920" y="1994230"/>
                  </a:lnTo>
                  <a:lnTo>
                    <a:pt x="137410" y="1968958"/>
                  </a:lnTo>
                  <a:lnTo>
                    <a:pt x="106169" y="1955623"/>
                  </a:lnTo>
                  <a:lnTo>
                    <a:pt x="72261" y="1954861"/>
                  </a:lnTo>
                  <a:lnTo>
                    <a:pt x="39369" y="1967688"/>
                  </a:lnTo>
                  <a:lnTo>
                    <a:pt x="14096" y="1992325"/>
                  </a:lnTo>
                  <a:lnTo>
                    <a:pt x="761" y="2023566"/>
                  </a:lnTo>
                  <a:lnTo>
                    <a:pt x="0" y="2057475"/>
                  </a:lnTo>
                  <a:lnTo>
                    <a:pt x="12699" y="2090240"/>
                  </a:lnTo>
                  <a:lnTo>
                    <a:pt x="37337" y="2115512"/>
                  </a:lnTo>
                  <a:lnTo>
                    <a:pt x="68451" y="2128847"/>
                  </a:lnTo>
                  <a:lnTo>
                    <a:pt x="102486" y="2129609"/>
                  </a:lnTo>
                  <a:lnTo>
                    <a:pt x="135251" y="2116655"/>
                  </a:lnTo>
                  <a:close/>
                </a:path>
                <a:path w="5042534" h="2129790">
                  <a:moveTo>
                    <a:pt x="2801422" y="1623399"/>
                  </a:moveTo>
                  <a:lnTo>
                    <a:pt x="2794310" y="1588856"/>
                  </a:lnTo>
                  <a:lnTo>
                    <a:pt x="2775133" y="1560790"/>
                  </a:lnTo>
                  <a:lnTo>
                    <a:pt x="2746813" y="1541995"/>
                  </a:lnTo>
                  <a:lnTo>
                    <a:pt x="2712270" y="1535264"/>
                  </a:lnTo>
                  <a:lnTo>
                    <a:pt x="2677854" y="1542503"/>
                  </a:lnTo>
                  <a:lnTo>
                    <a:pt x="2649788" y="1561679"/>
                  </a:lnTo>
                  <a:lnTo>
                    <a:pt x="2630992" y="1589999"/>
                  </a:lnTo>
                  <a:lnTo>
                    <a:pt x="2624261" y="1624669"/>
                  </a:lnTo>
                  <a:lnTo>
                    <a:pt x="2631500" y="1659086"/>
                  </a:lnTo>
                  <a:lnTo>
                    <a:pt x="2650677" y="1687152"/>
                  </a:lnTo>
                  <a:lnTo>
                    <a:pt x="2678997" y="1706074"/>
                  </a:lnTo>
                  <a:lnTo>
                    <a:pt x="2713540" y="1712805"/>
                  </a:lnTo>
                  <a:lnTo>
                    <a:pt x="2747956" y="1705566"/>
                  </a:lnTo>
                  <a:lnTo>
                    <a:pt x="2775895" y="1686263"/>
                  </a:lnTo>
                  <a:lnTo>
                    <a:pt x="2794691" y="1657943"/>
                  </a:lnTo>
                  <a:lnTo>
                    <a:pt x="2801422" y="1623399"/>
                  </a:lnTo>
                  <a:close/>
                </a:path>
                <a:path w="5042534" h="2129790">
                  <a:moveTo>
                    <a:pt x="5001768" y="12318"/>
                  </a:moveTo>
                  <a:lnTo>
                    <a:pt x="4968876" y="0"/>
                  </a:lnTo>
                  <a:lnTo>
                    <a:pt x="4934841" y="1142"/>
                  </a:lnTo>
                  <a:lnTo>
                    <a:pt x="4903854" y="14985"/>
                  </a:lnTo>
                  <a:lnTo>
                    <a:pt x="4879724" y="40511"/>
                  </a:lnTo>
                  <a:lnTo>
                    <a:pt x="4867405" y="73531"/>
                  </a:lnTo>
                  <a:lnTo>
                    <a:pt x="4868548" y="107439"/>
                  </a:lnTo>
                  <a:lnTo>
                    <a:pt x="4882518" y="138426"/>
                  </a:lnTo>
                  <a:lnTo>
                    <a:pt x="4908171" y="162682"/>
                  </a:lnTo>
                  <a:lnTo>
                    <a:pt x="4941064" y="175001"/>
                  </a:lnTo>
                  <a:lnTo>
                    <a:pt x="4975099" y="173858"/>
                  </a:lnTo>
                  <a:lnTo>
                    <a:pt x="5006086" y="160015"/>
                  </a:lnTo>
                  <a:lnTo>
                    <a:pt x="5030215" y="134489"/>
                  </a:lnTo>
                  <a:lnTo>
                    <a:pt x="5042534" y="101470"/>
                  </a:lnTo>
                  <a:lnTo>
                    <a:pt x="5041391" y="67562"/>
                  </a:lnTo>
                  <a:lnTo>
                    <a:pt x="5027421" y="36448"/>
                  </a:lnTo>
                  <a:lnTo>
                    <a:pt x="5001768" y="12318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/>
            <p:cNvSpPr/>
            <p:nvPr/>
          </p:nvSpPr>
          <p:spPr>
            <a:xfrm>
              <a:off x="13098818" y="3906932"/>
              <a:ext cx="4349750" cy="1146175"/>
            </a:xfrm>
            <a:custGeom>
              <a:avLst/>
              <a:gdLst/>
              <a:ahLst/>
              <a:cxnLst/>
              <a:rect l="l" t="t" r="r" b="b"/>
              <a:pathLst>
                <a:path w="4349750" h="1146175">
                  <a:moveTo>
                    <a:pt x="178435" y="1060297"/>
                  </a:moveTo>
                  <a:lnTo>
                    <a:pt x="173355" y="1026388"/>
                  </a:lnTo>
                  <a:lnTo>
                    <a:pt x="154940" y="996162"/>
                  </a:lnTo>
                  <a:lnTo>
                    <a:pt x="126238" y="975334"/>
                  </a:lnTo>
                  <a:lnTo>
                    <a:pt x="92964" y="967460"/>
                  </a:lnTo>
                  <a:lnTo>
                    <a:pt x="59055" y="972667"/>
                  </a:lnTo>
                  <a:lnTo>
                    <a:pt x="28702" y="991082"/>
                  </a:lnTo>
                  <a:lnTo>
                    <a:pt x="7874" y="1019911"/>
                  </a:lnTo>
                  <a:lnTo>
                    <a:pt x="0" y="1053185"/>
                  </a:lnTo>
                  <a:lnTo>
                    <a:pt x="5080" y="1086967"/>
                  </a:lnTo>
                  <a:lnTo>
                    <a:pt x="23495" y="1117320"/>
                  </a:lnTo>
                  <a:lnTo>
                    <a:pt x="52197" y="1138148"/>
                  </a:lnTo>
                  <a:lnTo>
                    <a:pt x="85471" y="1146022"/>
                  </a:lnTo>
                  <a:lnTo>
                    <a:pt x="119253" y="1140815"/>
                  </a:lnTo>
                  <a:lnTo>
                    <a:pt x="149606" y="1122273"/>
                  </a:lnTo>
                  <a:lnTo>
                    <a:pt x="170561" y="1093571"/>
                  </a:lnTo>
                  <a:lnTo>
                    <a:pt x="178435" y="1060297"/>
                  </a:lnTo>
                  <a:close/>
                </a:path>
                <a:path w="4349750" h="1146175">
                  <a:moveTo>
                    <a:pt x="2182571" y="924407"/>
                  </a:moveTo>
                  <a:lnTo>
                    <a:pt x="2169490" y="891387"/>
                  </a:lnTo>
                  <a:lnTo>
                    <a:pt x="2145614" y="866762"/>
                  </a:lnTo>
                  <a:lnTo>
                    <a:pt x="2114372" y="853046"/>
                  </a:lnTo>
                  <a:lnTo>
                    <a:pt x="2078939" y="852284"/>
                  </a:lnTo>
                  <a:lnTo>
                    <a:pt x="2046046" y="865365"/>
                  </a:lnTo>
                  <a:lnTo>
                    <a:pt x="2021535" y="889355"/>
                  </a:lnTo>
                  <a:lnTo>
                    <a:pt x="2007819" y="920724"/>
                  </a:lnTo>
                  <a:lnTo>
                    <a:pt x="2007057" y="956157"/>
                  </a:lnTo>
                  <a:lnTo>
                    <a:pt x="2020265" y="989177"/>
                  </a:lnTo>
                  <a:lnTo>
                    <a:pt x="2044141" y="1013815"/>
                  </a:lnTo>
                  <a:lnTo>
                    <a:pt x="2075383" y="1027531"/>
                  </a:lnTo>
                  <a:lnTo>
                    <a:pt x="2110816" y="1028293"/>
                  </a:lnTo>
                  <a:lnTo>
                    <a:pt x="2143709" y="1015212"/>
                  </a:lnTo>
                  <a:lnTo>
                    <a:pt x="2168220" y="991209"/>
                  </a:lnTo>
                  <a:lnTo>
                    <a:pt x="2181936" y="959840"/>
                  </a:lnTo>
                  <a:lnTo>
                    <a:pt x="2182571" y="924407"/>
                  </a:lnTo>
                  <a:close/>
                </a:path>
                <a:path w="4349750" h="1146175">
                  <a:moveTo>
                    <a:pt x="4349521" y="88011"/>
                  </a:moveTo>
                  <a:lnTo>
                    <a:pt x="4342409" y="54610"/>
                  </a:lnTo>
                  <a:lnTo>
                    <a:pt x="4323232" y="26162"/>
                  </a:lnTo>
                  <a:lnTo>
                    <a:pt x="4293641" y="6604"/>
                  </a:lnTo>
                  <a:lnTo>
                    <a:pt x="4258716" y="0"/>
                  </a:lnTo>
                  <a:lnTo>
                    <a:pt x="4225188" y="7112"/>
                  </a:lnTo>
                  <a:lnTo>
                    <a:pt x="4196740" y="26162"/>
                  </a:lnTo>
                  <a:lnTo>
                    <a:pt x="4177182" y="55753"/>
                  </a:lnTo>
                  <a:lnTo>
                    <a:pt x="4170705" y="90551"/>
                  </a:lnTo>
                  <a:lnTo>
                    <a:pt x="4177817" y="123952"/>
                  </a:lnTo>
                  <a:lnTo>
                    <a:pt x="4196994" y="152400"/>
                  </a:lnTo>
                  <a:lnTo>
                    <a:pt x="4226585" y="171958"/>
                  </a:lnTo>
                  <a:lnTo>
                    <a:pt x="4261510" y="178562"/>
                  </a:lnTo>
                  <a:lnTo>
                    <a:pt x="4295038" y="171450"/>
                  </a:lnTo>
                  <a:lnTo>
                    <a:pt x="4323486" y="152400"/>
                  </a:lnTo>
                  <a:lnTo>
                    <a:pt x="4343044" y="122809"/>
                  </a:lnTo>
                  <a:lnTo>
                    <a:pt x="4349521" y="88011"/>
                  </a:lnTo>
                  <a:close/>
                </a:path>
              </a:pathLst>
            </a:custGeom>
            <a:solidFill>
              <a:srgbClr val="634BC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/>
            <p:cNvSpPr/>
            <p:nvPr/>
          </p:nvSpPr>
          <p:spPr>
            <a:xfrm>
              <a:off x="13157238" y="3905154"/>
              <a:ext cx="4289425" cy="1146175"/>
            </a:xfrm>
            <a:custGeom>
              <a:avLst/>
              <a:gdLst/>
              <a:ahLst/>
              <a:cxnLst/>
              <a:rect l="l" t="t" r="r" b="b"/>
              <a:pathLst>
                <a:path w="4289425" h="1146175">
                  <a:moveTo>
                    <a:pt x="122428" y="1051788"/>
                  </a:moveTo>
                  <a:lnTo>
                    <a:pt x="108331" y="1010640"/>
                  </a:lnTo>
                  <a:lnTo>
                    <a:pt x="74930" y="980922"/>
                  </a:lnTo>
                  <a:lnTo>
                    <a:pt x="45847" y="971651"/>
                  </a:lnTo>
                  <a:lnTo>
                    <a:pt x="60706" y="978890"/>
                  </a:lnTo>
                  <a:lnTo>
                    <a:pt x="73787" y="988542"/>
                  </a:lnTo>
                  <a:lnTo>
                    <a:pt x="99695" y="1028674"/>
                  </a:lnTo>
                  <a:lnTo>
                    <a:pt x="103124" y="1060043"/>
                  </a:lnTo>
                  <a:lnTo>
                    <a:pt x="100457" y="1075791"/>
                  </a:lnTo>
                  <a:lnTo>
                    <a:pt x="75819" y="1116558"/>
                  </a:lnTo>
                  <a:lnTo>
                    <a:pt x="32766" y="1139164"/>
                  </a:lnTo>
                  <a:lnTo>
                    <a:pt x="16510" y="1141323"/>
                  </a:lnTo>
                  <a:lnTo>
                    <a:pt x="0" y="1140688"/>
                  </a:lnTo>
                  <a:lnTo>
                    <a:pt x="14605" y="1144498"/>
                  </a:lnTo>
                  <a:lnTo>
                    <a:pt x="29591" y="1146022"/>
                  </a:lnTo>
                  <a:lnTo>
                    <a:pt x="44704" y="1145133"/>
                  </a:lnTo>
                  <a:lnTo>
                    <a:pt x="59436" y="1141831"/>
                  </a:lnTo>
                  <a:lnTo>
                    <a:pt x="97536" y="1118717"/>
                  </a:lnTo>
                  <a:lnTo>
                    <a:pt x="119507" y="1080871"/>
                  </a:lnTo>
                  <a:lnTo>
                    <a:pt x="122301" y="1066520"/>
                  </a:lnTo>
                  <a:lnTo>
                    <a:pt x="122428" y="1051788"/>
                  </a:lnTo>
                  <a:close/>
                </a:path>
                <a:path w="4289425" h="1146175">
                  <a:moveTo>
                    <a:pt x="2125167" y="932662"/>
                  </a:moveTo>
                  <a:lnTo>
                    <a:pt x="2111705" y="890625"/>
                  </a:lnTo>
                  <a:lnTo>
                    <a:pt x="2079955" y="861047"/>
                  </a:lnTo>
                  <a:lnTo>
                    <a:pt x="2037537" y="850887"/>
                  </a:lnTo>
                  <a:lnTo>
                    <a:pt x="2022805" y="852411"/>
                  </a:lnTo>
                  <a:lnTo>
                    <a:pt x="2008200" y="856602"/>
                  </a:lnTo>
                  <a:lnTo>
                    <a:pt x="1994611" y="863206"/>
                  </a:lnTo>
                  <a:lnTo>
                    <a:pt x="1982165" y="871956"/>
                  </a:lnTo>
                  <a:lnTo>
                    <a:pt x="1971243" y="882751"/>
                  </a:lnTo>
                  <a:lnTo>
                    <a:pt x="1985213" y="874242"/>
                  </a:lnTo>
                  <a:lnTo>
                    <a:pt x="2000326" y="868286"/>
                  </a:lnTo>
                  <a:lnTo>
                    <a:pt x="2016201" y="865238"/>
                  </a:lnTo>
                  <a:lnTo>
                    <a:pt x="2032330" y="865111"/>
                  </a:lnTo>
                  <a:lnTo>
                    <a:pt x="2048078" y="867905"/>
                  </a:lnTo>
                  <a:lnTo>
                    <a:pt x="2088337" y="892530"/>
                  </a:lnTo>
                  <a:lnTo>
                    <a:pt x="2109546" y="935075"/>
                  </a:lnTo>
                  <a:lnTo>
                    <a:pt x="2111197" y="951331"/>
                  </a:lnTo>
                  <a:lnTo>
                    <a:pt x="2109800" y="967714"/>
                  </a:lnTo>
                  <a:lnTo>
                    <a:pt x="2105736" y="983589"/>
                  </a:lnTo>
                  <a:lnTo>
                    <a:pt x="2098751" y="998448"/>
                  </a:lnTo>
                  <a:lnTo>
                    <a:pt x="2089353" y="1012037"/>
                  </a:lnTo>
                  <a:lnTo>
                    <a:pt x="2100402" y="1001750"/>
                  </a:lnTo>
                  <a:lnTo>
                    <a:pt x="2109800" y="989939"/>
                  </a:lnTo>
                  <a:lnTo>
                    <a:pt x="2117039" y="976731"/>
                  </a:lnTo>
                  <a:lnTo>
                    <a:pt x="2122119" y="962507"/>
                  </a:lnTo>
                  <a:lnTo>
                    <a:pt x="2124913" y="947648"/>
                  </a:lnTo>
                  <a:lnTo>
                    <a:pt x="2125167" y="932662"/>
                  </a:lnTo>
                  <a:close/>
                </a:path>
                <a:path w="4289425" h="1146175">
                  <a:moveTo>
                    <a:pt x="4289196" y="83820"/>
                  </a:moveTo>
                  <a:lnTo>
                    <a:pt x="4274083" y="41529"/>
                  </a:lnTo>
                  <a:lnTo>
                    <a:pt x="4241190" y="11049"/>
                  </a:lnTo>
                  <a:lnTo>
                    <a:pt x="4198518" y="0"/>
                  </a:lnTo>
                  <a:lnTo>
                    <a:pt x="4183913" y="1270"/>
                  </a:lnTo>
                  <a:lnTo>
                    <a:pt x="4144416" y="19304"/>
                  </a:lnTo>
                  <a:lnTo>
                    <a:pt x="4118635" y="54610"/>
                  </a:lnTo>
                  <a:lnTo>
                    <a:pt x="4112666" y="84328"/>
                  </a:lnTo>
                  <a:lnTo>
                    <a:pt x="4113428" y="99441"/>
                  </a:lnTo>
                  <a:lnTo>
                    <a:pt x="4116730" y="114554"/>
                  </a:lnTo>
                  <a:lnTo>
                    <a:pt x="4116984" y="98044"/>
                  </a:lnTo>
                  <a:lnTo>
                    <a:pt x="4120032" y="82169"/>
                  </a:lnTo>
                  <a:lnTo>
                    <a:pt x="4145305" y="41529"/>
                  </a:lnTo>
                  <a:lnTo>
                    <a:pt x="4187596" y="20701"/>
                  </a:lnTo>
                  <a:lnTo>
                    <a:pt x="4203598" y="19431"/>
                  </a:lnTo>
                  <a:lnTo>
                    <a:pt x="4219473" y="21082"/>
                  </a:lnTo>
                  <a:lnTo>
                    <a:pt x="4262653" y="42799"/>
                  </a:lnTo>
                  <a:lnTo>
                    <a:pt x="4282719" y="68580"/>
                  </a:lnTo>
                  <a:lnTo>
                    <a:pt x="4289196" y="83820"/>
                  </a:lnTo>
                  <a:close/>
                </a:path>
              </a:pathLst>
            </a:custGeom>
            <a:solidFill>
              <a:srgbClr val="2D1E7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/>
            <p:cNvSpPr/>
            <p:nvPr/>
          </p:nvSpPr>
          <p:spPr>
            <a:xfrm>
              <a:off x="13118503" y="3999261"/>
              <a:ext cx="4297680" cy="1013460"/>
            </a:xfrm>
            <a:custGeom>
              <a:avLst/>
              <a:gdLst/>
              <a:ahLst/>
              <a:cxnLst/>
              <a:rect l="l" t="t" r="r" b="b"/>
              <a:pathLst>
                <a:path w="4297680" h="1013460">
                  <a:moveTo>
                    <a:pt x="70993" y="903960"/>
                  </a:moveTo>
                  <a:lnTo>
                    <a:pt x="63754" y="903452"/>
                  </a:lnTo>
                  <a:lnTo>
                    <a:pt x="56388" y="903706"/>
                  </a:lnTo>
                  <a:lnTo>
                    <a:pt x="49276" y="904722"/>
                  </a:lnTo>
                  <a:lnTo>
                    <a:pt x="10160" y="929106"/>
                  </a:lnTo>
                  <a:lnTo>
                    <a:pt x="0" y="960221"/>
                  </a:lnTo>
                  <a:lnTo>
                    <a:pt x="1143" y="971270"/>
                  </a:lnTo>
                  <a:lnTo>
                    <a:pt x="22733" y="1004036"/>
                  </a:lnTo>
                  <a:lnTo>
                    <a:pt x="41021" y="1013307"/>
                  </a:lnTo>
                  <a:lnTo>
                    <a:pt x="42037" y="1013307"/>
                  </a:lnTo>
                  <a:lnTo>
                    <a:pt x="43180" y="1013053"/>
                  </a:lnTo>
                  <a:lnTo>
                    <a:pt x="35052" y="1002385"/>
                  </a:lnTo>
                  <a:lnTo>
                    <a:pt x="29210" y="990701"/>
                  </a:lnTo>
                  <a:lnTo>
                    <a:pt x="25781" y="978255"/>
                  </a:lnTo>
                  <a:lnTo>
                    <a:pt x="25019" y="965428"/>
                  </a:lnTo>
                  <a:lnTo>
                    <a:pt x="26797" y="952601"/>
                  </a:lnTo>
                  <a:lnTo>
                    <a:pt x="46736" y="918946"/>
                  </a:lnTo>
                  <a:lnTo>
                    <a:pt x="64389" y="906881"/>
                  </a:lnTo>
                  <a:lnTo>
                    <a:pt x="70993" y="903960"/>
                  </a:lnTo>
                  <a:close/>
                </a:path>
                <a:path w="4297680" h="1013460">
                  <a:moveTo>
                    <a:pt x="2102180" y="896213"/>
                  </a:moveTo>
                  <a:lnTo>
                    <a:pt x="2063572" y="892276"/>
                  </a:lnTo>
                  <a:lnTo>
                    <a:pt x="2034362" y="867511"/>
                  </a:lnTo>
                  <a:lnTo>
                    <a:pt x="2023567" y="828649"/>
                  </a:lnTo>
                  <a:lnTo>
                    <a:pt x="2023948" y="821537"/>
                  </a:lnTo>
                  <a:lnTo>
                    <a:pt x="2024964" y="814298"/>
                  </a:lnTo>
                  <a:lnTo>
                    <a:pt x="2020519" y="820267"/>
                  </a:lnTo>
                  <a:lnTo>
                    <a:pt x="2009470" y="854176"/>
                  </a:lnTo>
                  <a:lnTo>
                    <a:pt x="2009597" y="861161"/>
                  </a:lnTo>
                  <a:lnTo>
                    <a:pt x="2025853" y="897610"/>
                  </a:lnTo>
                  <a:lnTo>
                    <a:pt x="2066239" y="912596"/>
                  </a:lnTo>
                  <a:lnTo>
                    <a:pt x="2077542" y="910691"/>
                  </a:lnTo>
                  <a:lnTo>
                    <a:pt x="2101799" y="897356"/>
                  </a:lnTo>
                  <a:lnTo>
                    <a:pt x="2102180" y="896213"/>
                  </a:lnTo>
                  <a:close/>
                </a:path>
                <a:path w="4297680" h="1013460">
                  <a:moveTo>
                    <a:pt x="4297451" y="9525"/>
                  </a:moveTo>
                  <a:lnTo>
                    <a:pt x="4297070" y="2921"/>
                  </a:lnTo>
                  <a:lnTo>
                    <a:pt x="4296816" y="1905"/>
                  </a:lnTo>
                  <a:lnTo>
                    <a:pt x="4295673" y="0"/>
                  </a:lnTo>
                  <a:lnTo>
                    <a:pt x="4289577" y="11938"/>
                  </a:lnTo>
                  <a:lnTo>
                    <a:pt x="4281449" y="22225"/>
                  </a:lnTo>
                  <a:lnTo>
                    <a:pt x="4271670" y="30607"/>
                  </a:lnTo>
                  <a:lnTo>
                    <a:pt x="4260367" y="36830"/>
                  </a:lnTo>
                  <a:lnTo>
                    <a:pt x="4247921" y="40640"/>
                  </a:lnTo>
                  <a:lnTo>
                    <a:pt x="4235094" y="41910"/>
                  </a:lnTo>
                  <a:lnTo>
                    <a:pt x="4222013" y="40767"/>
                  </a:lnTo>
                  <a:lnTo>
                    <a:pt x="4185183" y="21463"/>
                  </a:lnTo>
                  <a:lnTo>
                    <a:pt x="4187850" y="28321"/>
                  </a:lnTo>
                  <a:lnTo>
                    <a:pt x="4216552" y="59563"/>
                  </a:lnTo>
                  <a:lnTo>
                    <a:pt x="4245000" y="66548"/>
                  </a:lnTo>
                  <a:lnTo>
                    <a:pt x="4255922" y="65278"/>
                  </a:lnTo>
                  <a:lnTo>
                    <a:pt x="4290212" y="39116"/>
                  </a:lnTo>
                  <a:lnTo>
                    <a:pt x="4297197" y="16002"/>
                  </a:lnTo>
                  <a:lnTo>
                    <a:pt x="4297451" y="9525"/>
                  </a:lnTo>
                  <a:close/>
                </a:path>
              </a:pathLst>
            </a:custGeom>
            <a:solidFill>
              <a:srgbClr val="8579B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/>
            <p:cNvSpPr/>
            <p:nvPr/>
          </p:nvSpPr>
          <p:spPr>
            <a:xfrm>
              <a:off x="13098829" y="3913533"/>
              <a:ext cx="4349750" cy="1139825"/>
            </a:xfrm>
            <a:custGeom>
              <a:avLst/>
              <a:gdLst/>
              <a:ahLst/>
              <a:cxnLst/>
              <a:rect l="l" t="t" r="r" b="b"/>
              <a:pathLst>
                <a:path w="4349750" h="1139825">
                  <a:moveTo>
                    <a:pt x="149602" y="1115666"/>
                  </a:moveTo>
                  <a:lnTo>
                    <a:pt x="170556" y="1086965"/>
                  </a:lnTo>
                  <a:lnTo>
                    <a:pt x="178430" y="1053692"/>
                  </a:lnTo>
                  <a:lnTo>
                    <a:pt x="173350" y="1019784"/>
                  </a:lnTo>
                  <a:lnTo>
                    <a:pt x="154936" y="989558"/>
                  </a:lnTo>
                  <a:lnTo>
                    <a:pt x="126234" y="968731"/>
                  </a:lnTo>
                  <a:lnTo>
                    <a:pt x="92961" y="960857"/>
                  </a:lnTo>
                  <a:lnTo>
                    <a:pt x="59180" y="966064"/>
                  </a:lnTo>
                  <a:lnTo>
                    <a:pt x="28828" y="984479"/>
                  </a:lnTo>
                  <a:lnTo>
                    <a:pt x="7873" y="1013307"/>
                  </a:lnTo>
                  <a:lnTo>
                    <a:pt x="0" y="1046580"/>
                  </a:lnTo>
                  <a:lnTo>
                    <a:pt x="5079" y="1080361"/>
                  </a:lnTo>
                  <a:lnTo>
                    <a:pt x="23494" y="1110713"/>
                  </a:lnTo>
                  <a:lnTo>
                    <a:pt x="52195" y="1131541"/>
                  </a:lnTo>
                  <a:lnTo>
                    <a:pt x="85468" y="1139288"/>
                  </a:lnTo>
                  <a:lnTo>
                    <a:pt x="119249" y="1134081"/>
                  </a:lnTo>
                  <a:lnTo>
                    <a:pt x="149602" y="1115666"/>
                  </a:lnTo>
                  <a:close/>
                </a:path>
                <a:path w="4349750" h="1139825">
                  <a:moveTo>
                    <a:pt x="2182693" y="917678"/>
                  </a:moveTo>
                  <a:lnTo>
                    <a:pt x="2169486" y="884786"/>
                  </a:lnTo>
                  <a:lnTo>
                    <a:pt x="2145610" y="860149"/>
                  </a:lnTo>
                  <a:lnTo>
                    <a:pt x="2114369" y="846433"/>
                  </a:lnTo>
                  <a:lnTo>
                    <a:pt x="2078937" y="845671"/>
                  </a:lnTo>
                  <a:lnTo>
                    <a:pt x="2046045" y="858752"/>
                  </a:lnTo>
                  <a:lnTo>
                    <a:pt x="2021534" y="882754"/>
                  </a:lnTo>
                  <a:lnTo>
                    <a:pt x="2007819" y="914122"/>
                  </a:lnTo>
                  <a:lnTo>
                    <a:pt x="2007057" y="949555"/>
                  </a:lnTo>
                  <a:lnTo>
                    <a:pt x="2020264" y="982574"/>
                  </a:lnTo>
                  <a:lnTo>
                    <a:pt x="2044140" y="1007211"/>
                  </a:lnTo>
                  <a:lnTo>
                    <a:pt x="2075381" y="1020927"/>
                  </a:lnTo>
                  <a:lnTo>
                    <a:pt x="2110813" y="1021689"/>
                  </a:lnTo>
                  <a:lnTo>
                    <a:pt x="2143705" y="1008608"/>
                  </a:lnTo>
                  <a:lnTo>
                    <a:pt x="2168216" y="984606"/>
                  </a:lnTo>
                  <a:lnTo>
                    <a:pt x="2181931" y="953237"/>
                  </a:lnTo>
                  <a:lnTo>
                    <a:pt x="2182693" y="917678"/>
                  </a:lnTo>
                  <a:close/>
                </a:path>
                <a:path w="4349750" h="1139825">
                  <a:moveTo>
                    <a:pt x="4293634" y="0"/>
                  </a:moveTo>
                  <a:lnTo>
                    <a:pt x="4225183" y="507"/>
                  </a:lnTo>
                  <a:lnTo>
                    <a:pt x="4177178" y="49147"/>
                  </a:lnTo>
                  <a:lnTo>
                    <a:pt x="4170701" y="83944"/>
                  </a:lnTo>
                  <a:lnTo>
                    <a:pt x="4177813" y="117345"/>
                  </a:lnTo>
                  <a:lnTo>
                    <a:pt x="4196989" y="145792"/>
                  </a:lnTo>
                  <a:lnTo>
                    <a:pt x="4226580" y="165349"/>
                  </a:lnTo>
                  <a:lnTo>
                    <a:pt x="4261504" y="171953"/>
                  </a:lnTo>
                  <a:lnTo>
                    <a:pt x="4295031" y="164841"/>
                  </a:lnTo>
                  <a:lnTo>
                    <a:pt x="4323478" y="145792"/>
                  </a:lnTo>
                  <a:lnTo>
                    <a:pt x="4343036" y="116202"/>
                  </a:lnTo>
                  <a:lnTo>
                    <a:pt x="4349513" y="81404"/>
                  </a:lnTo>
                  <a:lnTo>
                    <a:pt x="4342401" y="48004"/>
                  </a:lnTo>
                  <a:lnTo>
                    <a:pt x="4323224" y="19557"/>
                  </a:lnTo>
                  <a:lnTo>
                    <a:pt x="4293634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13336054" y="3163880"/>
              <a:ext cx="3832225" cy="1690370"/>
            </a:xfrm>
            <a:custGeom>
              <a:avLst/>
              <a:gdLst/>
              <a:ahLst/>
              <a:cxnLst/>
              <a:rect l="l" t="t" r="r" b="b"/>
              <a:pathLst>
                <a:path w="3832225" h="1690370">
                  <a:moveTo>
                    <a:pt x="172974" y="1587207"/>
                  </a:moveTo>
                  <a:lnTo>
                    <a:pt x="160528" y="1555838"/>
                  </a:lnTo>
                  <a:lnTo>
                    <a:pt x="136144" y="1530819"/>
                  </a:lnTo>
                  <a:lnTo>
                    <a:pt x="103886" y="1517103"/>
                  </a:lnTo>
                  <a:lnTo>
                    <a:pt x="70231" y="1516849"/>
                  </a:lnTo>
                  <a:lnTo>
                    <a:pt x="38862" y="1529295"/>
                  </a:lnTo>
                  <a:lnTo>
                    <a:pt x="13843" y="1553552"/>
                  </a:lnTo>
                  <a:lnTo>
                    <a:pt x="127" y="1585810"/>
                  </a:lnTo>
                  <a:lnTo>
                    <a:pt x="0" y="1619453"/>
                  </a:lnTo>
                  <a:lnTo>
                    <a:pt x="12446" y="1650822"/>
                  </a:lnTo>
                  <a:lnTo>
                    <a:pt x="36830" y="1675841"/>
                  </a:lnTo>
                  <a:lnTo>
                    <a:pt x="68961" y="1689557"/>
                  </a:lnTo>
                  <a:lnTo>
                    <a:pt x="102743" y="1689811"/>
                  </a:lnTo>
                  <a:lnTo>
                    <a:pt x="134112" y="1677365"/>
                  </a:lnTo>
                  <a:lnTo>
                    <a:pt x="159131" y="1653108"/>
                  </a:lnTo>
                  <a:lnTo>
                    <a:pt x="172720" y="1620977"/>
                  </a:lnTo>
                  <a:lnTo>
                    <a:pt x="172974" y="1587207"/>
                  </a:lnTo>
                  <a:close/>
                </a:path>
                <a:path w="3832225" h="1690370">
                  <a:moveTo>
                    <a:pt x="1771726" y="74549"/>
                  </a:moveTo>
                  <a:lnTo>
                    <a:pt x="1760550" y="42672"/>
                  </a:lnTo>
                  <a:lnTo>
                    <a:pt x="1737321" y="16637"/>
                  </a:lnTo>
                  <a:lnTo>
                    <a:pt x="1705698" y="1651"/>
                  </a:lnTo>
                  <a:lnTo>
                    <a:pt x="1672043" y="0"/>
                  </a:lnTo>
                  <a:lnTo>
                    <a:pt x="1640166" y="11049"/>
                  </a:lnTo>
                  <a:lnTo>
                    <a:pt x="1614131" y="34290"/>
                  </a:lnTo>
                  <a:lnTo>
                    <a:pt x="1599145" y="65913"/>
                  </a:lnTo>
                  <a:lnTo>
                    <a:pt x="1597621" y="99568"/>
                  </a:lnTo>
                  <a:lnTo>
                    <a:pt x="1608670" y="131432"/>
                  </a:lnTo>
                  <a:lnTo>
                    <a:pt x="1632038" y="157467"/>
                  </a:lnTo>
                  <a:lnTo>
                    <a:pt x="1663661" y="172453"/>
                  </a:lnTo>
                  <a:lnTo>
                    <a:pt x="1697316" y="174104"/>
                  </a:lnTo>
                  <a:lnTo>
                    <a:pt x="1729193" y="163055"/>
                  </a:lnTo>
                  <a:lnTo>
                    <a:pt x="1755216" y="139687"/>
                  </a:lnTo>
                  <a:lnTo>
                    <a:pt x="1770075" y="108191"/>
                  </a:lnTo>
                  <a:lnTo>
                    <a:pt x="1771726" y="74549"/>
                  </a:lnTo>
                  <a:close/>
                </a:path>
                <a:path w="3832225" h="1690370">
                  <a:moveTo>
                    <a:pt x="1905330" y="1379562"/>
                  </a:moveTo>
                  <a:lnTo>
                    <a:pt x="1898218" y="1345399"/>
                  </a:lnTo>
                  <a:lnTo>
                    <a:pt x="1878406" y="1316697"/>
                  </a:lnTo>
                  <a:lnTo>
                    <a:pt x="1849958" y="1298409"/>
                  </a:lnTo>
                  <a:lnTo>
                    <a:pt x="1816811" y="1292186"/>
                  </a:lnTo>
                  <a:lnTo>
                    <a:pt x="1782648" y="1299298"/>
                  </a:lnTo>
                  <a:lnTo>
                    <a:pt x="1753819" y="1319237"/>
                  </a:lnTo>
                  <a:lnTo>
                    <a:pt x="1735543" y="1347558"/>
                  </a:lnTo>
                  <a:lnTo>
                    <a:pt x="1729320" y="1380705"/>
                  </a:lnTo>
                  <a:lnTo>
                    <a:pt x="1736432" y="1414868"/>
                  </a:lnTo>
                  <a:lnTo>
                    <a:pt x="1756232" y="1443570"/>
                  </a:lnTo>
                  <a:lnTo>
                    <a:pt x="1784553" y="1461731"/>
                  </a:lnTo>
                  <a:lnTo>
                    <a:pt x="1817700" y="1468081"/>
                  </a:lnTo>
                  <a:lnTo>
                    <a:pt x="1851990" y="1460842"/>
                  </a:lnTo>
                  <a:lnTo>
                    <a:pt x="1880692" y="1441030"/>
                  </a:lnTo>
                  <a:lnTo>
                    <a:pt x="1898980" y="1412709"/>
                  </a:lnTo>
                  <a:lnTo>
                    <a:pt x="1905330" y="1379562"/>
                  </a:lnTo>
                  <a:close/>
                </a:path>
                <a:path w="3832225" h="1690370">
                  <a:moveTo>
                    <a:pt x="3831869" y="718159"/>
                  </a:moveTo>
                  <a:lnTo>
                    <a:pt x="3830472" y="683234"/>
                  </a:lnTo>
                  <a:lnTo>
                    <a:pt x="3816375" y="652627"/>
                  </a:lnTo>
                  <a:lnTo>
                    <a:pt x="3791737" y="629513"/>
                  </a:lnTo>
                  <a:lnTo>
                    <a:pt x="3759098" y="617321"/>
                  </a:lnTo>
                  <a:lnTo>
                    <a:pt x="3724186" y="618718"/>
                  </a:lnTo>
                  <a:lnTo>
                    <a:pt x="3693706" y="632942"/>
                  </a:lnTo>
                  <a:lnTo>
                    <a:pt x="3670592" y="657580"/>
                  </a:lnTo>
                  <a:lnTo>
                    <a:pt x="3658273" y="690346"/>
                  </a:lnTo>
                  <a:lnTo>
                    <a:pt x="3659670" y="725271"/>
                  </a:lnTo>
                  <a:lnTo>
                    <a:pt x="3673894" y="755878"/>
                  </a:lnTo>
                  <a:lnTo>
                    <a:pt x="3698532" y="778865"/>
                  </a:lnTo>
                  <a:lnTo>
                    <a:pt x="3731171" y="791184"/>
                  </a:lnTo>
                  <a:lnTo>
                    <a:pt x="3766083" y="789787"/>
                  </a:lnTo>
                  <a:lnTo>
                    <a:pt x="3796690" y="775563"/>
                  </a:lnTo>
                  <a:lnTo>
                    <a:pt x="3819677" y="750925"/>
                  </a:lnTo>
                  <a:lnTo>
                    <a:pt x="3831869" y="718159"/>
                  </a:lnTo>
                  <a:close/>
                </a:path>
              </a:pathLst>
            </a:custGeom>
            <a:solidFill>
              <a:srgbClr val="634BC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13331609" y="3160959"/>
              <a:ext cx="3839845" cy="1696720"/>
            </a:xfrm>
            <a:custGeom>
              <a:avLst/>
              <a:gdLst/>
              <a:ahLst/>
              <a:cxnLst/>
              <a:rect l="l" t="t" r="r" b="b"/>
              <a:pathLst>
                <a:path w="3839844" h="1696720">
                  <a:moveTo>
                    <a:pt x="180594" y="1599018"/>
                  </a:moveTo>
                  <a:lnTo>
                    <a:pt x="161036" y="1644599"/>
                  </a:lnTo>
                  <a:lnTo>
                    <a:pt x="120777" y="1673174"/>
                  </a:lnTo>
                  <a:lnTo>
                    <a:pt x="88138" y="1678254"/>
                  </a:lnTo>
                  <a:lnTo>
                    <a:pt x="71628" y="1676222"/>
                  </a:lnTo>
                  <a:lnTo>
                    <a:pt x="28194" y="1652727"/>
                  </a:lnTo>
                  <a:lnTo>
                    <a:pt x="3429" y="1609813"/>
                  </a:lnTo>
                  <a:lnTo>
                    <a:pt x="762" y="1593176"/>
                  </a:lnTo>
                  <a:lnTo>
                    <a:pt x="0" y="1608416"/>
                  </a:lnTo>
                  <a:lnTo>
                    <a:pt x="12700" y="1651838"/>
                  </a:lnTo>
                  <a:lnTo>
                    <a:pt x="44450" y="1683842"/>
                  </a:lnTo>
                  <a:lnTo>
                    <a:pt x="87503" y="1696415"/>
                  </a:lnTo>
                  <a:lnTo>
                    <a:pt x="102489" y="1695653"/>
                  </a:lnTo>
                  <a:lnTo>
                    <a:pt x="144018" y="1678635"/>
                  </a:lnTo>
                  <a:lnTo>
                    <a:pt x="172466" y="1643456"/>
                  </a:lnTo>
                  <a:lnTo>
                    <a:pt x="180340" y="1614258"/>
                  </a:lnTo>
                  <a:lnTo>
                    <a:pt x="180594" y="1599018"/>
                  </a:lnTo>
                  <a:close/>
                </a:path>
                <a:path w="3839844" h="1696720">
                  <a:moveTo>
                    <a:pt x="1779981" y="91567"/>
                  </a:moveTo>
                  <a:lnTo>
                    <a:pt x="1769059" y="47625"/>
                  </a:lnTo>
                  <a:lnTo>
                    <a:pt x="1738718" y="14478"/>
                  </a:lnTo>
                  <a:lnTo>
                    <a:pt x="1696300" y="0"/>
                  </a:lnTo>
                  <a:lnTo>
                    <a:pt x="1681187" y="127"/>
                  </a:lnTo>
                  <a:lnTo>
                    <a:pt x="1639023" y="15494"/>
                  </a:lnTo>
                  <a:lnTo>
                    <a:pt x="1609178" y="49403"/>
                  </a:lnTo>
                  <a:lnTo>
                    <a:pt x="1599145" y="93599"/>
                  </a:lnTo>
                  <a:lnTo>
                    <a:pt x="1603590" y="77343"/>
                  </a:lnTo>
                  <a:lnTo>
                    <a:pt x="1610829" y="62230"/>
                  </a:lnTo>
                  <a:lnTo>
                    <a:pt x="1646770" y="28194"/>
                  </a:lnTo>
                  <a:lnTo>
                    <a:pt x="1694903" y="18161"/>
                  </a:lnTo>
                  <a:lnTo>
                    <a:pt x="1711286" y="20955"/>
                  </a:lnTo>
                  <a:lnTo>
                    <a:pt x="1753692" y="46101"/>
                  </a:lnTo>
                  <a:lnTo>
                    <a:pt x="1776679" y="90043"/>
                  </a:lnTo>
                  <a:lnTo>
                    <a:pt x="1778584" y="106807"/>
                  </a:lnTo>
                  <a:lnTo>
                    <a:pt x="1779981" y="91567"/>
                  </a:lnTo>
                  <a:close/>
                </a:path>
                <a:path w="3839844" h="1696720">
                  <a:moveTo>
                    <a:pt x="1911299" y="1376895"/>
                  </a:moveTo>
                  <a:lnTo>
                    <a:pt x="1896821" y="1334096"/>
                  </a:lnTo>
                  <a:lnTo>
                    <a:pt x="1863674" y="1303362"/>
                  </a:lnTo>
                  <a:lnTo>
                    <a:pt x="1875485" y="1315300"/>
                  </a:lnTo>
                  <a:lnTo>
                    <a:pt x="1884883" y="1329016"/>
                  </a:lnTo>
                  <a:lnTo>
                    <a:pt x="1891741" y="1344256"/>
                  </a:lnTo>
                  <a:lnTo>
                    <a:pt x="1895551" y="1360512"/>
                  </a:lnTo>
                  <a:lnTo>
                    <a:pt x="1896440" y="1377276"/>
                  </a:lnTo>
                  <a:lnTo>
                    <a:pt x="1894281" y="1393659"/>
                  </a:lnTo>
                  <a:lnTo>
                    <a:pt x="1870405" y="1436839"/>
                  </a:lnTo>
                  <a:lnTo>
                    <a:pt x="1827479" y="1460842"/>
                  </a:lnTo>
                  <a:lnTo>
                    <a:pt x="1810842" y="1463255"/>
                  </a:lnTo>
                  <a:lnTo>
                    <a:pt x="1794205" y="1462493"/>
                  </a:lnTo>
                  <a:lnTo>
                    <a:pt x="1777822" y="1458810"/>
                  </a:lnTo>
                  <a:lnTo>
                    <a:pt x="1762328" y="1452206"/>
                  </a:lnTo>
                  <a:lnTo>
                    <a:pt x="1774901" y="1460969"/>
                  </a:lnTo>
                  <a:lnTo>
                    <a:pt x="1788617" y="1467446"/>
                  </a:lnTo>
                  <a:lnTo>
                    <a:pt x="1803222" y="1471637"/>
                  </a:lnTo>
                  <a:lnTo>
                    <a:pt x="1818335" y="1473415"/>
                  </a:lnTo>
                  <a:lnTo>
                    <a:pt x="1833575" y="1472653"/>
                  </a:lnTo>
                  <a:lnTo>
                    <a:pt x="1875231" y="1455889"/>
                  </a:lnTo>
                  <a:lnTo>
                    <a:pt x="1903425" y="1421091"/>
                  </a:lnTo>
                  <a:lnTo>
                    <a:pt x="1911172" y="1392008"/>
                  </a:lnTo>
                  <a:lnTo>
                    <a:pt x="1911299" y="1376895"/>
                  </a:lnTo>
                  <a:close/>
                </a:path>
                <a:path w="3839844" h="1696720">
                  <a:moveTo>
                    <a:pt x="3839616" y="700887"/>
                  </a:moveTo>
                  <a:lnTo>
                    <a:pt x="3825392" y="658469"/>
                  </a:lnTo>
                  <a:lnTo>
                    <a:pt x="3792245" y="628116"/>
                  </a:lnTo>
                  <a:lnTo>
                    <a:pt x="3748443" y="617448"/>
                  </a:lnTo>
                  <a:lnTo>
                    <a:pt x="3733330" y="618845"/>
                  </a:lnTo>
                  <a:lnTo>
                    <a:pt x="3718598" y="622782"/>
                  </a:lnTo>
                  <a:lnTo>
                    <a:pt x="3704628" y="629132"/>
                  </a:lnTo>
                  <a:lnTo>
                    <a:pt x="3721138" y="625449"/>
                  </a:lnTo>
                  <a:lnTo>
                    <a:pt x="3737775" y="624941"/>
                  </a:lnTo>
                  <a:lnTo>
                    <a:pt x="3784625" y="640943"/>
                  </a:lnTo>
                  <a:lnTo>
                    <a:pt x="3815867" y="678916"/>
                  </a:lnTo>
                  <a:lnTo>
                    <a:pt x="3823233" y="711174"/>
                  </a:lnTo>
                  <a:lnTo>
                    <a:pt x="3822344" y="727684"/>
                  </a:lnTo>
                  <a:lnTo>
                    <a:pt x="3801897" y="773023"/>
                  </a:lnTo>
                  <a:lnTo>
                    <a:pt x="3776243" y="794232"/>
                  </a:lnTo>
                  <a:lnTo>
                    <a:pt x="3790340" y="788390"/>
                  </a:lnTo>
                  <a:lnTo>
                    <a:pt x="3824122" y="758291"/>
                  </a:lnTo>
                  <a:lnTo>
                    <a:pt x="3839489" y="716000"/>
                  </a:lnTo>
                  <a:lnTo>
                    <a:pt x="3839616" y="700887"/>
                  </a:lnTo>
                  <a:close/>
                </a:path>
              </a:pathLst>
            </a:custGeom>
            <a:solidFill>
              <a:srgbClr val="2D1E7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/>
            <p:cNvSpPr/>
            <p:nvPr/>
          </p:nvSpPr>
          <p:spPr>
            <a:xfrm>
              <a:off x="13363740" y="3261670"/>
              <a:ext cx="3730625" cy="1492885"/>
            </a:xfrm>
            <a:custGeom>
              <a:avLst/>
              <a:gdLst/>
              <a:ahLst/>
              <a:cxnLst/>
              <a:rect l="l" t="t" r="r" b="b"/>
              <a:pathLst>
                <a:path w="3730625" h="1492885">
                  <a:moveTo>
                    <a:pt x="116459" y="1492465"/>
                  </a:moveTo>
                  <a:lnTo>
                    <a:pt x="99441" y="1457159"/>
                  </a:lnTo>
                  <a:lnTo>
                    <a:pt x="56261" y="1440776"/>
                  </a:lnTo>
                  <a:lnTo>
                    <a:pt x="44958" y="1442173"/>
                  </a:lnTo>
                  <a:lnTo>
                    <a:pt x="8636" y="1466938"/>
                  </a:lnTo>
                  <a:lnTo>
                    <a:pt x="0" y="1490179"/>
                  </a:lnTo>
                  <a:lnTo>
                    <a:pt x="635" y="1492084"/>
                  </a:lnTo>
                  <a:lnTo>
                    <a:pt x="5969" y="1485861"/>
                  </a:lnTo>
                  <a:lnTo>
                    <a:pt x="12065" y="1480273"/>
                  </a:lnTo>
                  <a:lnTo>
                    <a:pt x="50165" y="1464398"/>
                  </a:lnTo>
                  <a:lnTo>
                    <a:pt x="58547" y="1463890"/>
                  </a:lnTo>
                  <a:lnTo>
                    <a:pt x="67056" y="1464398"/>
                  </a:lnTo>
                  <a:lnTo>
                    <a:pt x="105029" y="1480527"/>
                  </a:lnTo>
                  <a:lnTo>
                    <a:pt x="110998" y="1486115"/>
                  </a:lnTo>
                  <a:lnTo>
                    <a:pt x="116459" y="1492465"/>
                  </a:lnTo>
                  <a:close/>
                </a:path>
                <a:path w="3730625" h="1492885">
                  <a:moveTo>
                    <a:pt x="1714957" y="6096"/>
                  </a:moveTo>
                  <a:lnTo>
                    <a:pt x="1714576" y="5080"/>
                  </a:lnTo>
                  <a:lnTo>
                    <a:pt x="1708873" y="11163"/>
                  </a:lnTo>
                  <a:lnTo>
                    <a:pt x="1702523" y="16497"/>
                  </a:lnTo>
                  <a:lnTo>
                    <a:pt x="1663915" y="30721"/>
                  </a:lnTo>
                  <a:lnTo>
                    <a:pt x="1655406" y="30848"/>
                  </a:lnTo>
                  <a:lnTo>
                    <a:pt x="1647024" y="29959"/>
                  </a:lnTo>
                  <a:lnTo>
                    <a:pt x="1609813" y="12306"/>
                  </a:lnTo>
                  <a:lnTo>
                    <a:pt x="1598891" y="0"/>
                  </a:lnTo>
                  <a:lnTo>
                    <a:pt x="1599526" y="6591"/>
                  </a:lnTo>
                  <a:lnTo>
                    <a:pt x="1619211" y="40500"/>
                  </a:lnTo>
                  <a:lnTo>
                    <a:pt x="1656803" y="54089"/>
                  </a:lnTo>
                  <a:lnTo>
                    <a:pt x="1668106" y="53073"/>
                  </a:lnTo>
                  <a:lnTo>
                    <a:pt x="1705444" y="29959"/>
                  </a:lnTo>
                  <a:lnTo>
                    <a:pt x="1713318" y="15862"/>
                  </a:lnTo>
                  <a:lnTo>
                    <a:pt x="1714957" y="7099"/>
                  </a:lnTo>
                  <a:lnTo>
                    <a:pt x="1714957" y="6096"/>
                  </a:lnTo>
                  <a:close/>
                </a:path>
                <a:path w="3730625" h="1492885">
                  <a:moveTo>
                    <a:pt x="1809445" y="1226654"/>
                  </a:moveTo>
                  <a:lnTo>
                    <a:pt x="1803349" y="1223860"/>
                  </a:lnTo>
                  <a:lnTo>
                    <a:pt x="1796999" y="1221955"/>
                  </a:lnTo>
                  <a:lnTo>
                    <a:pt x="1790522" y="1220812"/>
                  </a:lnTo>
                  <a:lnTo>
                    <a:pt x="1783791" y="1220431"/>
                  </a:lnTo>
                  <a:lnTo>
                    <a:pt x="1777187" y="1220812"/>
                  </a:lnTo>
                  <a:lnTo>
                    <a:pt x="1740230" y="1240624"/>
                  </a:lnTo>
                  <a:lnTo>
                    <a:pt x="1725244" y="1282280"/>
                  </a:lnTo>
                  <a:lnTo>
                    <a:pt x="1726641" y="1293329"/>
                  </a:lnTo>
                  <a:lnTo>
                    <a:pt x="1747088" y="1324190"/>
                  </a:lnTo>
                  <a:lnTo>
                    <a:pt x="1744675" y="1316316"/>
                  </a:lnTo>
                  <a:lnTo>
                    <a:pt x="1743278" y="1308188"/>
                  </a:lnTo>
                  <a:lnTo>
                    <a:pt x="1742770" y="1299933"/>
                  </a:lnTo>
                  <a:lnTo>
                    <a:pt x="1743278" y="1291551"/>
                  </a:lnTo>
                  <a:lnTo>
                    <a:pt x="1744675" y="1283296"/>
                  </a:lnTo>
                  <a:lnTo>
                    <a:pt x="1764995" y="1247101"/>
                  </a:lnTo>
                  <a:lnTo>
                    <a:pt x="1801190" y="1227797"/>
                  </a:lnTo>
                  <a:lnTo>
                    <a:pt x="1809445" y="1226654"/>
                  </a:lnTo>
                  <a:close/>
                </a:path>
                <a:path w="3730625" h="1492885">
                  <a:moveTo>
                    <a:pt x="3730142" y="664819"/>
                  </a:moveTo>
                  <a:lnTo>
                    <a:pt x="3694214" y="645007"/>
                  </a:lnTo>
                  <a:lnTo>
                    <a:pt x="3674529" y="608431"/>
                  </a:lnTo>
                  <a:lnTo>
                    <a:pt x="3672878" y="591794"/>
                  </a:lnTo>
                  <a:lnTo>
                    <a:pt x="3673513" y="583539"/>
                  </a:lnTo>
                  <a:lnTo>
                    <a:pt x="3675037" y="575284"/>
                  </a:lnTo>
                  <a:lnTo>
                    <a:pt x="3677577" y="567410"/>
                  </a:lnTo>
                  <a:lnTo>
                    <a:pt x="3680879" y="559917"/>
                  </a:lnTo>
                  <a:lnTo>
                    <a:pt x="3675418" y="563600"/>
                  </a:lnTo>
                  <a:lnTo>
                    <a:pt x="3654463" y="596747"/>
                  </a:lnTo>
                  <a:lnTo>
                    <a:pt x="3653447" y="603478"/>
                  </a:lnTo>
                  <a:lnTo>
                    <a:pt x="3653574" y="614781"/>
                  </a:lnTo>
                  <a:lnTo>
                    <a:pt x="3673894" y="654278"/>
                  </a:lnTo>
                  <a:lnTo>
                    <a:pt x="3711867" y="669391"/>
                  </a:lnTo>
                  <a:lnTo>
                    <a:pt x="3719995" y="668756"/>
                  </a:lnTo>
                  <a:lnTo>
                    <a:pt x="3728618" y="666089"/>
                  </a:lnTo>
                  <a:lnTo>
                    <a:pt x="3730142" y="664819"/>
                  </a:lnTo>
                  <a:close/>
                </a:path>
              </a:pathLst>
            </a:custGeom>
            <a:solidFill>
              <a:srgbClr val="8579B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/>
            <p:cNvSpPr/>
            <p:nvPr/>
          </p:nvSpPr>
          <p:spPr>
            <a:xfrm>
              <a:off x="13336059" y="3163871"/>
              <a:ext cx="3832225" cy="1690370"/>
            </a:xfrm>
            <a:custGeom>
              <a:avLst/>
              <a:gdLst/>
              <a:ahLst/>
              <a:cxnLst/>
              <a:rect l="l" t="t" r="r" b="b"/>
              <a:pathLst>
                <a:path w="3832225" h="1690370">
                  <a:moveTo>
                    <a:pt x="159126" y="1653117"/>
                  </a:moveTo>
                  <a:lnTo>
                    <a:pt x="172715" y="1620987"/>
                  </a:lnTo>
                  <a:lnTo>
                    <a:pt x="172969" y="1587205"/>
                  </a:lnTo>
                  <a:lnTo>
                    <a:pt x="160523" y="1555837"/>
                  </a:lnTo>
                  <a:lnTo>
                    <a:pt x="136140" y="1530819"/>
                  </a:lnTo>
                  <a:lnTo>
                    <a:pt x="103883" y="1517103"/>
                  </a:lnTo>
                  <a:lnTo>
                    <a:pt x="70229" y="1516849"/>
                  </a:lnTo>
                  <a:lnTo>
                    <a:pt x="38861" y="1529295"/>
                  </a:lnTo>
                  <a:lnTo>
                    <a:pt x="13842" y="1553551"/>
                  </a:lnTo>
                  <a:lnTo>
                    <a:pt x="253" y="1585681"/>
                  </a:lnTo>
                  <a:lnTo>
                    <a:pt x="0" y="1619463"/>
                  </a:lnTo>
                  <a:lnTo>
                    <a:pt x="12445" y="1650831"/>
                  </a:lnTo>
                  <a:lnTo>
                    <a:pt x="36829" y="1675849"/>
                  </a:lnTo>
                  <a:lnTo>
                    <a:pt x="68959" y="1689565"/>
                  </a:lnTo>
                  <a:lnTo>
                    <a:pt x="102740" y="1689819"/>
                  </a:lnTo>
                  <a:lnTo>
                    <a:pt x="134108" y="1677373"/>
                  </a:lnTo>
                  <a:lnTo>
                    <a:pt x="159126" y="1653117"/>
                  </a:lnTo>
                  <a:close/>
                </a:path>
                <a:path w="3832225" h="1690370">
                  <a:moveTo>
                    <a:pt x="1898221" y="1345403"/>
                  </a:moveTo>
                  <a:lnTo>
                    <a:pt x="1878409" y="1316702"/>
                  </a:lnTo>
                  <a:lnTo>
                    <a:pt x="1849962" y="1298415"/>
                  </a:lnTo>
                  <a:lnTo>
                    <a:pt x="1816816" y="1292192"/>
                  </a:lnTo>
                  <a:lnTo>
                    <a:pt x="1782653" y="1299304"/>
                  </a:lnTo>
                  <a:lnTo>
                    <a:pt x="1753825" y="1319242"/>
                  </a:lnTo>
                  <a:lnTo>
                    <a:pt x="1735538" y="1347562"/>
                  </a:lnTo>
                  <a:lnTo>
                    <a:pt x="1729315" y="1380709"/>
                  </a:lnTo>
                  <a:lnTo>
                    <a:pt x="1736427" y="1414871"/>
                  </a:lnTo>
                  <a:lnTo>
                    <a:pt x="1756238" y="1443572"/>
                  </a:lnTo>
                  <a:lnTo>
                    <a:pt x="1784558" y="1461733"/>
                  </a:lnTo>
                  <a:lnTo>
                    <a:pt x="1817705" y="1468082"/>
                  </a:lnTo>
                  <a:lnTo>
                    <a:pt x="1851994" y="1460844"/>
                  </a:lnTo>
                  <a:lnTo>
                    <a:pt x="1880695" y="1441032"/>
                  </a:lnTo>
                  <a:lnTo>
                    <a:pt x="1898983" y="1412712"/>
                  </a:lnTo>
                  <a:lnTo>
                    <a:pt x="1905332" y="1379566"/>
                  </a:lnTo>
                  <a:lnTo>
                    <a:pt x="1898221" y="1345403"/>
                  </a:lnTo>
                  <a:close/>
                </a:path>
                <a:path w="3832225" h="1690370">
                  <a:moveTo>
                    <a:pt x="1614129" y="34289"/>
                  </a:moveTo>
                  <a:lnTo>
                    <a:pt x="1599143" y="65911"/>
                  </a:lnTo>
                  <a:lnTo>
                    <a:pt x="1597619" y="99565"/>
                  </a:lnTo>
                  <a:lnTo>
                    <a:pt x="1608795" y="131441"/>
                  </a:lnTo>
                  <a:lnTo>
                    <a:pt x="1632035" y="157476"/>
                  </a:lnTo>
                  <a:lnTo>
                    <a:pt x="1663657" y="172461"/>
                  </a:lnTo>
                  <a:lnTo>
                    <a:pt x="1697312" y="174112"/>
                  </a:lnTo>
                  <a:lnTo>
                    <a:pt x="1729188" y="163063"/>
                  </a:lnTo>
                  <a:lnTo>
                    <a:pt x="1755222" y="139696"/>
                  </a:lnTo>
                  <a:lnTo>
                    <a:pt x="1770081" y="108201"/>
                  </a:lnTo>
                  <a:lnTo>
                    <a:pt x="1771732" y="74547"/>
                  </a:lnTo>
                  <a:lnTo>
                    <a:pt x="1760556" y="42670"/>
                  </a:lnTo>
                  <a:lnTo>
                    <a:pt x="1737316" y="16636"/>
                  </a:lnTo>
                  <a:lnTo>
                    <a:pt x="1705693" y="1650"/>
                  </a:lnTo>
                  <a:lnTo>
                    <a:pt x="1672039" y="0"/>
                  </a:lnTo>
                  <a:lnTo>
                    <a:pt x="1640163" y="11048"/>
                  </a:lnTo>
                  <a:lnTo>
                    <a:pt x="1614129" y="34289"/>
                  </a:lnTo>
                  <a:close/>
                </a:path>
                <a:path w="3832225" h="1690370">
                  <a:moveTo>
                    <a:pt x="3759104" y="617331"/>
                  </a:moveTo>
                  <a:lnTo>
                    <a:pt x="3724180" y="618728"/>
                  </a:lnTo>
                  <a:lnTo>
                    <a:pt x="3693574" y="632952"/>
                  </a:lnTo>
                  <a:lnTo>
                    <a:pt x="3670588" y="657589"/>
                  </a:lnTo>
                  <a:lnTo>
                    <a:pt x="3658269" y="690354"/>
                  </a:lnTo>
                  <a:lnTo>
                    <a:pt x="3659666" y="725278"/>
                  </a:lnTo>
                  <a:lnTo>
                    <a:pt x="3673890" y="755884"/>
                  </a:lnTo>
                  <a:lnTo>
                    <a:pt x="3698527" y="778871"/>
                  </a:lnTo>
                  <a:lnTo>
                    <a:pt x="3731165" y="791190"/>
                  </a:lnTo>
                  <a:lnTo>
                    <a:pt x="3766089" y="789793"/>
                  </a:lnTo>
                  <a:lnTo>
                    <a:pt x="3796696" y="775569"/>
                  </a:lnTo>
                  <a:lnTo>
                    <a:pt x="3819682" y="750932"/>
                  </a:lnTo>
                  <a:lnTo>
                    <a:pt x="3831874" y="718166"/>
                  </a:lnTo>
                  <a:lnTo>
                    <a:pt x="3830477" y="683242"/>
                  </a:lnTo>
                  <a:lnTo>
                    <a:pt x="3816380" y="652636"/>
                  </a:lnTo>
                  <a:lnTo>
                    <a:pt x="3791743" y="629523"/>
                  </a:lnTo>
                  <a:lnTo>
                    <a:pt x="3759104" y="617331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/>
            <p:cNvSpPr/>
            <p:nvPr/>
          </p:nvSpPr>
          <p:spPr>
            <a:xfrm>
              <a:off x="13669416" y="3440982"/>
              <a:ext cx="3895090" cy="1652270"/>
            </a:xfrm>
            <a:custGeom>
              <a:avLst/>
              <a:gdLst/>
              <a:ahLst/>
              <a:cxnLst/>
              <a:rect l="l" t="t" r="r" b="b"/>
              <a:pathLst>
                <a:path w="3895090" h="1652270">
                  <a:moveTo>
                    <a:pt x="174879" y="1568538"/>
                  </a:moveTo>
                  <a:lnTo>
                    <a:pt x="169545" y="1534248"/>
                  </a:lnTo>
                  <a:lnTo>
                    <a:pt x="151257" y="1504784"/>
                  </a:lnTo>
                  <a:lnTo>
                    <a:pt x="123952" y="1485226"/>
                  </a:lnTo>
                  <a:lnTo>
                    <a:pt x="91440" y="1477352"/>
                  </a:lnTo>
                  <a:lnTo>
                    <a:pt x="57023" y="1482813"/>
                  </a:lnTo>
                  <a:lnTo>
                    <a:pt x="27559" y="1501101"/>
                  </a:lnTo>
                  <a:lnTo>
                    <a:pt x="8001" y="1528279"/>
                  </a:lnTo>
                  <a:lnTo>
                    <a:pt x="0" y="1560918"/>
                  </a:lnTo>
                  <a:lnTo>
                    <a:pt x="5461" y="1595081"/>
                  </a:lnTo>
                  <a:lnTo>
                    <a:pt x="23749" y="1624672"/>
                  </a:lnTo>
                  <a:lnTo>
                    <a:pt x="50927" y="1644103"/>
                  </a:lnTo>
                  <a:lnTo>
                    <a:pt x="83566" y="1651977"/>
                  </a:lnTo>
                  <a:lnTo>
                    <a:pt x="117856" y="1646643"/>
                  </a:lnTo>
                  <a:lnTo>
                    <a:pt x="147447" y="1628228"/>
                  </a:lnTo>
                  <a:lnTo>
                    <a:pt x="167005" y="1601050"/>
                  </a:lnTo>
                  <a:lnTo>
                    <a:pt x="174879" y="1568538"/>
                  </a:lnTo>
                  <a:close/>
                </a:path>
                <a:path w="3895090" h="1652270">
                  <a:moveTo>
                    <a:pt x="1950161" y="931646"/>
                  </a:moveTo>
                  <a:lnTo>
                    <a:pt x="1937588" y="900531"/>
                  </a:lnTo>
                  <a:lnTo>
                    <a:pt x="1914347" y="876401"/>
                  </a:lnTo>
                  <a:lnTo>
                    <a:pt x="1882482" y="862685"/>
                  </a:lnTo>
                  <a:lnTo>
                    <a:pt x="1847811" y="862304"/>
                  </a:lnTo>
                  <a:lnTo>
                    <a:pt x="1816823" y="874877"/>
                  </a:lnTo>
                  <a:lnTo>
                    <a:pt x="1792693" y="898118"/>
                  </a:lnTo>
                  <a:lnTo>
                    <a:pt x="1778850" y="930122"/>
                  </a:lnTo>
                  <a:lnTo>
                    <a:pt x="1778469" y="964793"/>
                  </a:lnTo>
                  <a:lnTo>
                    <a:pt x="1791042" y="995908"/>
                  </a:lnTo>
                  <a:lnTo>
                    <a:pt x="1814283" y="1020038"/>
                  </a:lnTo>
                  <a:lnTo>
                    <a:pt x="1846160" y="1033881"/>
                  </a:lnTo>
                  <a:lnTo>
                    <a:pt x="1880831" y="1034135"/>
                  </a:lnTo>
                  <a:lnTo>
                    <a:pt x="1911934" y="1021562"/>
                  </a:lnTo>
                  <a:lnTo>
                    <a:pt x="1935937" y="998321"/>
                  </a:lnTo>
                  <a:lnTo>
                    <a:pt x="1949780" y="966444"/>
                  </a:lnTo>
                  <a:lnTo>
                    <a:pt x="1950161" y="931646"/>
                  </a:lnTo>
                  <a:close/>
                </a:path>
                <a:path w="3895090" h="1652270">
                  <a:moveTo>
                    <a:pt x="3894874" y="86614"/>
                  </a:moveTo>
                  <a:lnTo>
                    <a:pt x="3888016" y="53721"/>
                  </a:lnTo>
                  <a:lnTo>
                    <a:pt x="3868458" y="25019"/>
                  </a:lnTo>
                  <a:lnTo>
                    <a:pt x="3839248" y="6096"/>
                  </a:lnTo>
                  <a:lnTo>
                    <a:pt x="3806355" y="0"/>
                  </a:lnTo>
                  <a:lnTo>
                    <a:pt x="3773462" y="6858"/>
                  </a:lnTo>
                  <a:lnTo>
                    <a:pt x="3744760" y="26289"/>
                  </a:lnTo>
                  <a:lnTo>
                    <a:pt x="3725964" y="55499"/>
                  </a:lnTo>
                  <a:lnTo>
                    <a:pt x="3719995" y="88392"/>
                  </a:lnTo>
                  <a:lnTo>
                    <a:pt x="3726853" y="121285"/>
                  </a:lnTo>
                  <a:lnTo>
                    <a:pt x="3746411" y="149987"/>
                  </a:lnTo>
                  <a:lnTo>
                    <a:pt x="3775494" y="168910"/>
                  </a:lnTo>
                  <a:lnTo>
                    <a:pt x="3808514" y="174879"/>
                  </a:lnTo>
                  <a:lnTo>
                    <a:pt x="3841280" y="168148"/>
                  </a:lnTo>
                  <a:lnTo>
                    <a:pt x="3869982" y="148717"/>
                  </a:lnTo>
                  <a:lnTo>
                    <a:pt x="3888778" y="119507"/>
                  </a:lnTo>
                  <a:lnTo>
                    <a:pt x="3894874" y="86614"/>
                  </a:lnTo>
                  <a:close/>
                </a:path>
              </a:pathLst>
            </a:custGeom>
            <a:solidFill>
              <a:srgbClr val="634BC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/>
            <p:cNvSpPr/>
            <p:nvPr/>
          </p:nvSpPr>
          <p:spPr>
            <a:xfrm>
              <a:off x="13699769" y="3442379"/>
              <a:ext cx="3867150" cy="1654175"/>
            </a:xfrm>
            <a:custGeom>
              <a:avLst/>
              <a:gdLst/>
              <a:ahLst/>
              <a:cxnLst/>
              <a:rect l="l" t="t" r="r" b="b"/>
              <a:pathLst>
                <a:path w="3867150" h="1654175">
                  <a:moveTo>
                    <a:pt x="141986" y="1561553"/>
                  </a:moveTo>
                  <a:lnTo>
                    <a:pt x="130683" y="1518119"/>
                  </a:lnTo>
                  <a:lnTo>
                    <a:pt x="101219" y="1486115"/>
                  </a:lnTo>
                  <a:lnTo>
                    <a:pt x="111506" y="1498561"/>
                  </a:lnTo>
                  <a:lnTo>
                    <a:pt x="119507" y="1512658"/>
                  </a:lnTo>
                  <a:lnTo>
                    <a:pt x="124968" y="1528025"/>
                  </a:lnTo>
                  <a:lnTo>
                    <a:pt x="127635" y="1544408"/>
                  </a:lnTo>
                  <a:lnTo>
                    <a:pt x="127508" y="1561045"/>
                  </a:lnTo>
                  <a:lnTo>
                    <a:pt x="110871" y="1606765"/>
                  </a:lnTo>
                  <a:lnTo>
                    <a:pt x="74422" y="1636356"/>
                  </a:lnTo>
                  <a:lnTo>
                    <a:pt x="44069" y="1642706"/>
                  </a:lnTo>
                  <a:lnTo>
                    <a:pt x="28829" y="1641309"/>
                  </a:lnTo>
                  <a:lnTo>
                    <a:pt x="13970" y="1636991"/>
                  </a:lnTo>
                  <a:lnTo>
                    <a:pt x="0" y="1629752"/>
                  </a:lnTo>
                  <a:lnTo>
                    <a:pt x="11049" y="1639150"/>
                  </a:lnTo>
                  <a:lnTo>
                    <a:pt x="23495" y="1646389"/>
                  </a:lnTo>
                  <a:lnTo>
                    <a:pt x="36830" y="1651215"/>
                  </a:lnTo>
                  <a:lnTo>
                    <a:pt x="50800" y="1653755"/>
                  </a:lnTo>
                  <a:lnTo>
                    <a:pt x="64897" y="1653755"/>
                  </a:lnTo>
                  <a:lnTo>
                    <a:pt x="104521" y="1638769"/>
                  </a:lnTo>
                  <a:lnTo>
                    <a:pt x="132461" y="1605368"/>
                  </a:lnTo>
                  <a:lnTo>
                    <a:pt x="141097" y="1576539"/>
                  </a:lnTo>
                  <a:lnTo>
                    <a:pt x="141986" y="1561553"/>
                  </a:lnTo>
                  <a:close/>
                </a:path>
                <a:path w="3867150" h="1654175">
                  <a:moveTo>
                    <a:pt x="1923110" y="947267"/>
                  </a:moveTo>
                  <a:lnTo>
                    <a:pt x="1909902" y="905738"/>
                  </a:lnTo>
                  <a:lnTo>
                    <a:pt x="1877910" y="874242"/>
                  </a:lnTo>
                  <a:lnTo>
                    <a:pt x="1835238" y="860526"/>
                  </a:lnTo>
                  <a:lnTo>
                    <a:pt x="1820506" y="860780"/>
                  </a:lnTo>
                  <a:lnTo>
                    <a:pt x="1806155" y="863320"/>
                  </a:lnTo>
                  <a:lnTo>
                    <a:pt x="1792439" y="868273"/>
                  </a:lnTo>
                  <a:lnTo>
                    <a:pt x="1808441" y="866241"/>
                  </a:lnTo>
                  <a:lnTo>
                    <a:pt x="1824570" y="867130"/>
                  </a:lnTo>
                  <a:lnTo>
                    <a:pt x="1869782" y="886180"/>
                  </a:lnTo>
                  <a:lnTo>
                    <a:pt x="1899488" y="924661"/>
                  </a:lnTo>
                  <a:lnTo>
                    <a:pt x="1906092" y="955776"/>
                  </a:lnTo>
                  <a:lnTo>
                    <a:pt x="1904949" y="971397"/>
                  </a:lnTo>
                  <a:lnTo>
                    <a:pt x="1884756" y="1012545"/>
                  </a:lnTo>
                  <a:lnTo>
                    <a:pt x="1859495" y="1030706"/>
                  </a:lnTo>
                  <a:lnTo>
                    <a:pt x="1873465" y="1026388"/>
                  </a:lnTo>
                  <a:lnTo>
                    <a:pt x="1906981" y="1000734"/>
                  </a:lnTo>
                  <a:lnTo>
                    <a:pt x="1922729" y="961745"/>
                  </a:lnTo>
                  <a:lnTo>
                    <a:pt x="1923110" y="947267"/>
                  </a:lnTo>
                  <a:close/>
                </a:path>
                <a:path w="3867150" h="1654175">
                  <a:moveTo>
                    <a:pt x="3866553" y="81026"/>
                  </a:moveTo>
                  <a:lnTo>
                    <a:pt x="3855504" y="40386"/>
                  </a:lnTo>
                  <a:lnTo>
                    <a:pt x="3825151" y="11049"/>
                  </a:lnTo>
                  <a:lnTo>
                    <a:pt x="3782987" y="0"/>
                  </a:lnTo>
                  <a:lnTo>
                    <a:pt x="3768001" y="1016"/>
                  </a:lnTo>
                  <a:lnTo>
                    <a:pt x="3726345" y="17780"/>
                  </a:lnTo>
                  <a:lnTo>
                    <a:pt x="3697135" y="51435"/>
                  </a:lnTo>
                  <a:lnTo>
                    <a:pt x="3688372" y="79121"/>
                  </a:lnTo>
                  <a:lnTo>
                    <a:pt x="3695357" y="64516"/>
                  </a:lnTo>
                  <a:lnTo>
                    <a:pt x="3704628" y="51308"/>
                  </a:lnTo>
                  <a:lnTo>
                    <a:pt x="3745014" y="23368"/>
                  </a:lnTo>
                  <a:lnTo>
                    <a:pt x="3777145" y="17526"/>
                  </a:lnTo>
                  <a:lnTo>
                    <a:pt x="3793401" y="18923"/>
                  </a:lnTo>
                  <a:lnTo>
                    <a:pt x="3835819" y="39243"/>
                  </a:lnTo>
                  <a:lnTo>
                    <a:pt x="3859695" y="78359"/>
                  </a:lnTo>
                  <a:lnTo>
                    <a:pt x="3862108" y="93726"/>
                  </a:lnTo>
                  <a:lnTo>
                    <a:pt x="3861600" y="109347"/>
                  </a:lnTo>
                  <a:lnTo>
                    <a:pt x="3865283" y="95250"/>
                  </a:lnTo>
                  <a:lnTo>
                    <a:pt x="3866553" y="81026"/>
                  </a:lnTo>
                  <a:close/>
                </a:path>
              </a:pathLst>
            </a:custGeom>
            <a:solidFill>
              <a:srgbClr val="2D1E7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/>
            <p:cNvSpPr/>
            <p:nvPr/>
          </p:nvSpPr>
          <p:spPr>
            <a:xfrm>
              <a:off x="13693419" y="3534581"/>
              <a:ext cx="3838575" cy="1510665"/>
            </a:xfrm>
            <a:custGeom>
              <a:avLst/>
              <a:gdLst/>
              <a:ahLst/>
              <a:cxnLst/>
              <a:rect l="l" t="t" r="r" b="b"/>
              <a:pathLst>
                <a:path w="3838575" h="1510664">
                  <a:moveTo>
                    <a:pt x="83058" y="1414106"/>
                  </a:moveTo>
                  <a:lnTo>
                    <a:pt x="74295" y="1410042"/>
                  </a:lnTo>
                  <a:lnTo>
                    <a:pt x="64516" y="1407502"/>
                  </a:lnTo>
                  <a:lnTo>
                    <a:pt x="54483" y="1406867"/>
                  </a:lnTo>
                  <a:lnTo>
                    <a:pt x="44450" y="1408137"/>
                  </a:lnTo>
                  <a:lnTo>
                    <a:pt x="11176" y="1430616"/>
                  </a:lnTo>
                  <a:lnTo>
                    <a:pt x="0" y="1470113"/>
                  </a:lnTo>
                  <a:lnTo>
                    <a:pt x="0" y="1470748"/>
                  </a:lnTo>
                  <a:lnTo>
                    <a:pt x="16637" y="1508721"/>
                  </a:lnTo>
                  <a:lnTo>
                    <a:pt x="19177" y="1510245"/>
                  </a:lnTo>
                  <a:lnTo>
                    <a:pt x="16383" y="1496910"/>
                  </a:lnTo>
                  <a:lnTo>
                    <a:pt x="16002" y="1483448"/>
                  </a:lnTo>
                  <a:lnTo>
                    <a:pt x="17780" y="1470113"/>
                  </a:lnTo>
                  <a:lnTo>
                    <a:pt x="21971" y="1457159"/>
                  </a:lnTo>
                  <a:lnTo>
                    <a:pt x="46482" y="1426552"/>
                  </a:lnTo>
                  <a:lnTo>
                    <a:pt x="77089" y="1414487"/>
                  </a:lnTo>
                  <a:lnTo>
                    <a:pt x="83058" y="1414106"/>
                  </a:lnTo>
                  <a:close/>
                </a:path>
                <a:path w="3838575" h="1510664">
                  <a:moveTo>
                    <a:pt x="83820" y="1414106"/>
                  </a:moveTo>
                  <a:lnTo>
                    <a:pt x="83058" y="1414106"/>
                  </a:lnTo>
                  <a:lnTo>
                    <a:pt x="83566" y="1414360"/>
                  </a:lnTo>
                  <a:lnTo>
                    <a:pt x="83820" y="1414106"/>
                  </a:lnTo>
                  <a:close/>
                </a:path>
                <a:path w="3838575" h="1510664">
                  <a:moveTo>
                    <a:pt x="1803234" y="807313"/>
                  </a:moveTo>
                  <a:lnTo>
                    <a:pt x="1803107" y="806932"/>
                  </a:lnTo>
                  <a:lnTo>
                    <a:pt x="1802726" y="807567"/>
                  </a:lnTo>
                  <a:lnTo>
                    <a:pt x="1803234" y="807313"/>
                  </a:lnTo>
                  <a:close/>
                </a:path>
                <a:path w="3838575" h="1510664">
                  <a:moveTo>
                    <a:pt x="1849589" y="912977"/>
                  </a:moveTo>
                  <a:lnTo>
                    <a:pt x="1815045" y="892657"/>
                  </a:lnTo>
                  <a:lnTo>
                    <a:pt x="1795487" y="857986"/>
                  </a:lnTo>
                  <a:lnTo>
                    <a:pt x="1793582" y="845159"/>
                  </a:lnTo>
                  <a:lnTo>
                    <a:pt x="1794090" y="832078"/>
                  </a:lnTo>
                  <a:lnTo>
                    <a:pt x="1795360" y="825474"/>
                  </a:lnTo>
                  <a:lnTo>
                    <a:pt x="1797265" y="818997"/>
                  </a:lnTo>
                  <a:lnTo>
                    <a:pt x="1799932" y="812774"/>
                  </a:lnTo>
                  <a:lnTo>
                    <a:pt x="1802726" y="807567"/>
                  </a:lnTo>
                  <a:lnTo>
                    <a:pt x="1794471" y="812774"/>
                  </a:lnTo>
                  <a:lnTo>
                    <a:pt x="1774532" y="846937"/>
                  </a:lnTo>
                  <a:lnTo>
                    <a:pt x="1773897" y="857097"/>
                  </a:lnTo>
                  <a:lnTo>
                    <a:pt x="1775040" y="867257"/>
                  </a:lnTo>
                  <a:lnTo>
                    <a:pt x="1797138" y="902182"/>
                  </a:lnTo>
                  <a:lnTo>
                    <a:pt x="1836635" y="915517"/>
                  </a:lnTo>
                  <a:lnTo>
                    <a:pt x="1848065" y="914247"/>
                  </a:lnTo>
                  <a:lnTo>
                    <a:pt x="1848954" y="913739"/>
                  </a:lnTo>
                  <a:lnTo>
                    <a:pt x="1849589" y="912977"/>
                  </a:lnTo>
                  <a:close/>
                </a:path>
                <a:path w="3838575" h="1510664">
                  <a:moveTo>
                    <a:pt x="3723551" y="0"/>
                  </a:moveTo>
                  <a:lnTo>
                    <a:pt x="3723170" y="0"/>
                  </a:lnTo>
                  <a:lnTo>
                    <a:pt x="3723551" y="508"/>
                  </a:lnTo>
                  <a:lnTo>
                    <a:pt x="3723551" y="0"/>
                  </a:lnTo>
                  <a:close/>
                </a:path>
                <a:path w="3838575" h="1510664">
                  <a:moveTo>
                    <a:pt x="3837978" y="18161"/>
                  </a:moveTo>
                  <a:lnTo>
                    <a:pt x="3837724" y="17272"/>
                  </a:lnTo>
                  <a:lnTo>
                    <a:pt x="3826929" y="25400"/>
                  </a:lnTo>
                  <a:lnTo>
                    <a:pt x="3814864" y="31623"/>
                  </a:lnTo>
                  <a:lnTo>
                    <a:pt x="3802037" y="35560"/>
                  </a:lnTo>
                  <a:lnTo>
                    <a:pt x="3788575" y="37338"/>
                  </a:lnTo>
                  <a:lnTo>
                    <a:pt x="3775113" y="36576"/>
                  </a:lnTo>
                  <a:lnTo>
                    <a:pt x="3739553" y="20955"/>
                  </a:lnTo>
                  <a:lnTo>
                    <a:pt x="3723551" y="508"/>
                  </a:lnTo>
                  <a:lnTo>
                    <a:pt x="3723551" y="10160"/>
                  </a:lnTo>
                  <a:lnTo>
                    <a:pt x="3741712" y="45466"/>
                  </a:lnTo>
                  <a:lnTo>
                    <a:pt x="3769525" y="58547"/>
                  </a:lnTo>
                  <a:lnTo>
                    <a:pt x="3779812" y="59436"/>
                  </a:lnTo>
                  <a:lnTo>
                    <a:pt x="3819055" y="45466"/>
                  </a:lnTo>
                  <a:lnTo>
                    <a:pt x="3837851" y="19177"/>
                  </a:lnTo>
                  <a:lnTo>
                    <a:pt x="3837978" y="18161"/>
                  </a:lnTo>
                  <a:close/>
                </a:path>
              </a:pathLst>
            </a:custGeom>
            <a:solidFill>
              <a:srgbClr val="A292E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/>
            <p:cNvSpPr/>
            <p:nvPr/>
          </p:nvSpPr>
          <p:spPr>
            <a:xfrm>
              <a:off x="13669426" y="3440978"/>
              <a:ext cx="3895090" cy="1652270"/>
            </a:xfrm>
            <a:custGeom>
              <a:avLst/>
              <a:gdLst/>
              <a:ahLst/>
              <a:cxnLst/>
              <a:rect l="l" t="t" r="r" b="b"/>
              <a:pathLst>
                <a:path w="3895090" h="1652270">
                  <a:moveTo>
                    <a:pt x="117853" y="1646513"/>
                  </a:moveTo>
                  <a:lnTo>
                    <a:pt x="147443" y="1628225"/>
                  </a:lnTo>
                  <a:lnTo>
                    <a:pt x="167000" y="1601048"/>
                  </a:lnTo>
                  <a:lnTo>
                    <a:pt x="174874" y="1568537"/>
                  </a:lnTo>
                  <a:lnTo>
                    <a:pt x="169540" y="1534248"/>
                  </a:lnTo>
                  <a:lnTo>
                    <a:pt x="151253" y="1504657"/>
                  </a:lnTo>
                  <a:lnTo>
                    <a:pt x="123948" y="1485227"/>
                  </a:lnTo>
                  <a:lnTo>
                    <a:pt x="91437" y="1477353"/>
                  </a:lnTo>
                  <a:lnTo>
                    <a:pt x="57021" y="1482814"/>
                  </a:lnTo>
                  <a:lnTo>
                    <a:pt x="27558" y="1501102"/>
                  </a:lnTo>
                  <a:lnTo>
                    <a:pt x="8000" y="1528279"/>
                  </a:lnTo>
                  <a:lnTo>
                    <a:pt x="0" y="1560790"/>
                  </a:lnTo>
                  <a:lnTo>
                    <a:pt x="5460" y="1595079"/>
                  </a:lnTo>
                  <a:lnTo>
                    <a:pt x="23748" y="1624669"/>
                  </a:lnTo>
                  <a:lnTo>
                    <a:pt x="50925" y="1644100"/>
                  </a:lnTo>
                  <a:lnTo>
                    <a:pt x="83563" y="1651974"/>
                  </a:lnTo>
                  <a:lnTo>
                    <a:pt x="117853" y="1646513"/>
                  </a:lnTo>
                  <a:close/>
                </a:path>
                <a:path w="3895090" h="1652270">
                  <a:moveTo>
                    <a:pt x="1949781" y="966445"/>
                  </a:moveTo>
                  <a:lnTo>
                    <a:pt x="1937590" y="900534"/>
                  </a:lnTo>
                  <a:lnTo>
                    <a:pt x="1882600" y="862562"/>
                  </a:lnTo>
                  <a:lnTo>
                    <a:pt x="1847803" y="862308"/>
                  </a:lnTo>
                  <a:lnTo>
                    <a:pt x="1816816" y="874880"/>
                  </a:lnTo>
                  <a:lnTo>
                    <a:pt x="1792686" y="898121"/>
                  </a:lnTo>
                  <a:lnTo>
                    <a:pt x="1778844" y="929997"/>
                  </a:lnTo>
                  <a:lnTo>
                    <a:pt x="1778590" y="964794"/>
                  </a:lnTo>
                  <a:lnTo>
                    <a:pt x="1791035" y="995908"/>
                  </a:lnTo>
                  <a:lnTo>
                    <a:pt x="1814276" y="1020038"/>
                  </a:lnTo>
                  <a:lnTo>
                    <a:pt x="1846152" y="1033880"/>
                  </a:lnTo>
                  <a:lnTo>
                    <a:pt x="1880822" y="1034134"/>
                  </a:lnTo>
                  <a:lnTo>
                    <a:pt x="1911936" y="1021562"/>
                  </a:lnTo>
                  <a:lnTo>
                    <a:pt x="1935939" y="998321"/>
                  </a:lnTo>
                  <a:lnTo>
                    <a:pt x="1949781" y="966445"/>
                  </a:lnTo>
                  <a:close/>
                </a:path>
                <a:path w="3895090" h="1652270">
                  <a:moveTo>
                    <a:pt x="3868449" y="25018"/>
                  </a:moveTo>
                  <a:lnTo>
                    <a:pt x="3839366" y="6095"/>
                  </a:lnTo>
                  <a:lnTo>
                    <a:pt x="3806347" y="0"/>
                  </a:lnTo>
                  <a:lnTo>
                    <a:pt x="3773455" y="6730"/>
                  </a:lnTo>
                  <a:lnTo>
                    <a:pt x="3744754" y="26288"/>
                  </a:lnTo>
                  <a:lnTo>
                    <a:pt x="3725958" y="55497"/>
                  </a:lnTo>
                  <a:lnTo>
                    <a:pt x="3719989" y="88389"/>
                  </a:lnTo>
                  <a:lnTo>
                    <a:pt x="3726847" y="121281"/>
                  </a:lnTo>
                  <a:lnTo>
                    <a:pt x="3746405" y="149983"/>
                  </a:lnTo>
                  <a:lnTo>
                    <a:pt x="3775487" y="168905"/>
                  </a:lnTo>
                  <a:lnTo>
                    <a:pt x="3808506" y="174874"/>
                  </a:lnTo>
                  <a:lnTo>
                    <a:pt x="3841271" y="168143"/>
                  </a:lnTo>
                  <a:lnTo>
                    <a:pt x="3869973" y="148586"/>
                  </a:lnTo>
                  <a:lnTo>
                    <a:pt x="3888768" y="119503"/>
                  </a:lnTo>
                  <a:lnTo>
                    <a:pt x="3894864" y="86611"/>
                  </a:lnTo>
                  <a:lnTo>
                    <a:pt x="3888006" y="53719"/>
                  </a:lnTo>
                  <a:lnTo>
                    <a:pt x="3868449" y="25018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/>
            <p:cNvSpPr/>
            <p:nvPr/>
          </p:nvSpPr>
          <p:spPr>
            <a:xfrm>
              <a:off x="14148194" y="3336461"/>
              <a:ext cx="2133600" cy="848994"/>
            </a:xfrm>
            <a:custGeom>
              <a:avLst/>
              <a:gdLst/>
              <a:ahLst/>
              <a:cxnLst/>
              <a:rect l="l" t="t" r="r" b="b"/>
              <a:pathLst>
                <a:path w="2133600" h="848995">
                  <a:moveTo>
                    <a:pt x="168529" y="755129"/>
                  </a:moveTo>
                  <a:lnTo>
                    <a:pt x="158242" y="723125"/>
                  </a:lnTo>
                  <a:lnTo>
                    <a:pt x="137160" y="698360"/>
                  </a:lnTo>
                  <a:lnTo>
                    <a:pt x="108331" y="683374"/>
                  </a:lnTo>
                  <a:lnTo>
                    <a:pt x="74803" y="680453"/>
                  </a:lnTo>
                  <a:lnTo>
                    <a:pt x="42672" y="690740"/>
                  </a:lnTo>
                  <a:lnTo>
                    <a:pt x="17907" y="711695"/>
                  </a:lnTo>
                  <a:lnTo>
                    <a:pt x="2921" y="740524"/>
                  </a:lnTo>
                  <a:lnTo>
                    <a:pt x="0" y="774052"/>
                  </a:lnTo>
                  <a:lnTo>
                    <a:pt x="10287" y="806056"/>
                  </a:lnTo>
                  <a:lnTo>
                    <a:pt x="31369" y="830821"/>
                  </a:lnTo>
                  <a:lnTo>
                    <a:pt x="60198" y="845807"/>
                  </a:lnTo>
                  <a:lnTo>
                    <a:pt x="93726" y="848728"/>
                  </a:lnTo>
                  <a:lnTo>
                    <a:pt x="125730" y="838441"/>
                  </a:lnTo>
                  <a:lnTo>
                    <a:pt x="150495" y="817359"/>
                  </a:lnTo>
                  <a:lnTo>
                    <a:pt x="165608" y="788530"/>
                  </a:lnTo>
                  <a:lnTo>
                    <a:pt x="168529" y="755129"/>
                  </a:lnTo>
                  <a:close/>
                </a:path>
                <a:path w="2133600" h="848995">
                  <a:moveTo>
                    <a:pt x="2036902" y="552310"/>
                  </a:moveTo>
                  <a:lnTo>
                    <a:pt x="2032457" y="520052"/>
                  </a:lnTo>
                  <a:lnTo>
                    <a:pt x="2016201" y="491985"/>
                  </a:lnTo>
                  <a:lnTo>
                    <a:pt x="1989404" y="471538"/>
                  </a:lnTo>
                  <a:lnTo>
                    <a:pt x="1956892" y="463029"/>
                  </a:lnTo>
                  <a:lnTo>
                    <a:pt x="1924773" y="467601"/>
                  </a:lnTo>
                  <a:lnTo>
                    <a:pt x="1896579" y="483984"/>
                  </a:lnTo>
                  <a:lnTo>
                    <a:pt x="1876132" y="510654"/>
                  </a:lnTo>
                  <a:lnTo>
                    <a:pt x="1867750" y="543293"/>
                  </a:lnTo>
                  <a:lnTo>
                    <a:pt x="1872195" y="575551"/>
                  </a:lnTo>
                  <a:lnTo>
                    <a:pt x="1888451" y="603618"/>
                  </a:lnTo>
                  <a:lnTo>
                    <a:pt x="1915248" y="624065"/>
                  </a:lnTo>
                  <a:lnTo>
                    <a:pt x="1947748" y="632447"/>
                  </a:lnTo>
                  <a:lnTo>
                    <a:pt x="1979879" y="628002"/>
                  </a:lnTo>
                  <a:lnTo>
                    <a:pt x="2007946" y="611619"/>
                  </a:lnTo>
                  <a:lnTo>
                    <a:pt x="2028393" y="584822"/>
                  </a:lnTo>
                  <a:lnTo>
                    <a:pt x="2036902" y="552310"/>
                  </a:lnTo>
                  <a:close/>
                </a:path>
                <a:path w="2133600" h="848995">
                  <a:moveTo>
                    <a:pt x="2133041" y="70993"/>
                  </a:moveTo>
                  <a:lnTo>
                    <a:pt x="2121357" y="39370"/>
                  </a:lnTo>
                  <a:lnTo>
                    <a:pt x="2098370" y="14732"/>
                  </a:lnTo>
                  <a:lnTo>
                    <a:pt x="2068652" y="1270"/>
                  </a:lnTo>
                  <a:lnTo>
                    <a:pt x="2036267" y="0"/>
                  </a:lnTo>
                  <a:lnTo>
                    <a:pt x="2004644" y="11684"/>
                  </a:lnTo>
                  <a:lnTo>
                    <a:pt x="1980133" y="34671"/>
                  </a:lnTo>
                  <a:lnTo>
                    <a:pt x="1966798" y="64262"/>
                  </a:lnTo>
                  <a:lnTo>
                    <a:pt x="1965528" y="96774"/>
                  </a:lnTo>
                  <a:lnTo>
                    <a:pt x="1977212" y="128270"/>
                  </a:lnTo>
                  <a:lnTo>
                    <a:pt x="2000199" y="152908"/>
                  </a:lnTo>
                  <a:lnTo>
                    <a:pt x="2029790" y="166370"/>
                  </a:lnTo>
                  <a:lnTo>
                    <a:pt x="2062302" y="167640"/>
                  </a:lnTo>
                  <a:lnTo>
                    <a:pt x="2093798" y="156083"/>
                  </a:lnTo>
                  <a:lnTo>
                    <a:pt x="2118436" y="132969"/>
                  </a:lnTo>
                  <a:lnTo>
                    <a:pt x="2131771" y="103378"/>
                  </a:lnTo>
                  <a:lnTo>
                    <a:pt x="2133041" y="70993"/>
                  </a:lnTo>
                  <a:close/>
                </a:path>
              </a:pathLst>
            </a:custGeom>
            <a:solidFill>
              <a:srgbClr val="634BC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/>
            <p:cNvSpPr/>
            <p:nvPr/>
          </p:nvSpPr>
          <p:spPr>
            <a:xfrm>
              <a:off x="14158227" y="3333159"/>
              <a:ext cx="2125345" cy="852805"/>
            </a:xfrm>
            <a:custGeom>
              <a:avLst/>
              <a:gdLst/>
              <a:ahLst/>
              <a:cxnLst/>
              <a:rect l="l" t="t" r="r" b="b"/>
              <a:pathLst>
                <a:path w="2125344" h="852804">
                  <a:moveTo>
                    <a:pt x="161417" y="773925"/>
                  </a:moveTo>
                  <a:lnTo>
                    <a:pt x="152908" y="733158"/>
                  </a:lnTo>
                  <a:lnTo>
                    <a:pt x="135890" y="710425"/>
                  </a:lnTo>
                  <a:lnTo>
                    <a:pt x="143383" y="724014"/>
                  </a:lnTo>
                  <a:lnTo>
                    <a:pt x="148082" y="738492"/>
                  </a:lnTo>
                  <a:lnTo>
                    <a:pt x="149987" y="753605"/>
                  </a:lnTo>
                  <a:lnTo>
                    <a:pt x="148844" y="768845"/>
                  </a:lnTo>
                  <a:lnTo>
                    <a:pt x="144907" y="783704"/>
                  </a:lnTo>
                  <a:lnTo>
                    <a:pt x="117348" y="820534"/>
                  </a:lnTo>
                  <a:lnTo>
                    <a:pt x="73660" y="838441"/>
                  </a:lnTo>
                  <a:lnTo>
                    <a:pt x="57531" y="838949"/>
                  </a:lnTo>
                  <a:lnTo>
                    <a:pt x="41529" y="836790"/>
                  </a:lnTo>
                  <a:lnTo>
                    <a:pt x="26416" y="831964"/>
                  </a:lnTo>
                  <a:lnTo>
                    <a:pt x="12446" y="824471"/>
                  </a:lnTo>
                  <a:lnTo>
                    <a:pt x="0" y="814819"/>
                  </a:lnTo>
                  <a:lnTo>
                    <a:pt x="9144" y="825741"/>
                  </a:lnTo>
                  <a:lnTo>
                    <a:pt x="45593" y="848220"/>
                  </a:lnTo>
                  <a:lnTo>
                    <a:pt x="74549" y="852538"/>
                  </a:lnTo>
                  <a:lnTo>
                    <a:pt x="89027" y="851268"/>
                  </a:lnTo>
                  <a:lnTo>
                    <a:pt x="128778" y="834123"/>
                  </a:lnTo>
                  <a:lnTo>
                    <a:pt x="154940" y="800849"/>
                  </a:lnTo>
                  <a:lnTo>
                    <a:pt x="159258" y="787641"/>
                  </a:lnTo>
                  <a:lnTo>
                    <a:pt x="161417" y="773925"/>
                  </a:lnTo>
                  <a:close/>
                </a:path>
                <a:path w="2125344" h="852804">
                  <a:moveTo>
                    <a:pt x="2027504" y="554850"/>
                  </a:moveTo>
                  <a:lnTo>
                    <a:pt x="2020265" y="512940"/>
                  </a:lnTo>
                  <a:lnTo>
                    <a:pt x="1994103" y="480682"/>
                  </a:lnTo>
                  <a:lnTo>
                    <a:pt x="1955114" y="466077"/>
                  </a:lnTo>
                  <a:lnTo>
                    <a:pt x="1941017" y="465950"/>
                  </a:lnTo>
                  <a:lnTo>
                    <a:pt x="1926793" y="468236"/>
                  </a:lnTo>
                  <a:lnTo>
                    <a:pt x="1942287" y="469252"/>
                  </a:lnTo>
                  <a:lnTo>
                    <a:pt x="1957019" y="472935"/>
                  </a:lnTo>
                  <a:lnTo>
                    <a:pt x="1993468" y="499859"/>
                  </a:lnTo>
                  <a:lnTo>
                    <a:pt x="2009851" y="542785"/>
                  </a:lnTo>
                  <a:lnTo>
                    <a:pt x="2009851" y="558660"/>
                  </a:lnTo>
                  <a:lnTo>
                    <a:pt x="1993468" y="603237"/>
                  </a:lnTo>
                  <a:lnTo>
                    <a:pt x="1957019" y="633590"/>
                  </a:lnTo>
                  <a:lnTo>
                    <a:pt x="1942160" y="638797"/>
                  </a:lnTo>
                  <a:lnTo>
                    <a:pt x="1956384" y="637146"/>
                  </a:lnTo>
                  <a:lnTo>
                    <a:pt x="1994865" y="618223"/>
                  </a:lnTo>
                  <a:lnTo>
                    <a:pt x="2020646" y="583171"/>
                  </a:lnTo>
                  <a:lnTo>
                    <a:pt x="2025218" y="569201"/>
                  </a:lnTo>
                  <a:lnTo>
                    <a:pt x="2027504" y="554850"/>
                  </a:lnTo>
                  <a:close/>
                </a:path>
                <a:path w="2125344" h="852804">
                  <a:moveTo>
                    <a:pt x="2124913" y="93218"/>
                  </a:moveTo>
                  <a:lnTo>
                    <a:pt x="2115642" y="50673"/>
                  </a:lnTo>
                  <a:lnTo>
                    <a:pt x="2087956" y="17145"/>
                  </a:lnTo>
                  <a:lnTo>
                    <a:pt x="2048713" y="889"/>
                  </a:lnTo>
                  <a:lnTo>
                    <a:pt x="2034616" y="0"/>
                  </a:lnTo>
                  <a:lnTo>
                    <a:pt x="2020773" y="1651"/>
                  </a:lnTo>
                  <a:lnTo>
                    <a:pt x="1983816" y="20574"/>
                  </a:lnTo>
                  <a:lnTo>
                    <a:pt x="1960956" y="55880"/>
                  </a:lnTo>
                  <a:lnTo>
                    <a:pt x="1970100" y="43307"/>
                  </a:lnTo>
                  <a:lnTo>
                    <a:pt x="1981149" y="32893"/>
                  </a:lnTo>
                  <a:lnTo>
                    <a:pt x="1993976" y="24765"/>
                  </a:lnTo>
                  <a:lnTo>
                    <a:pt x="2008200" y="19177"/>
                  </a:lnTo>
                  <a:lnTo>
                    <a:pt x="2023313" y="16510"/>
                  </a:lnTo>
                  <a:lnTo>
                    <a:pt x="2038680" y="16637"/>
                  </a:lnTo>
                  <a:lnTo>
                    <a:pt x="2081860" y="34036"/>
                  </a:lnTo>
                  <a:lnTo>
                    <a:pt x="2110689" y="71882"/>
                  </a:lnTo>
                  <a:lnTo>
                    <a:pt x="2117547" y="102997"/>
                  </a:lnTo>
                  <a:lnTo>
                    <a:pt x="2116912" y="118745"/>
                  </a:lnTo>
                  <a:lnTo>
                    <a:pt x="2113356" y="134112"/>
                  </a:lnTo>
                  <a:lnTo>
                    <a:pt x="2119452" y="121285"/>
                  </a:lnTo>
                  <a:lnTo>
                    <a:pt x="2123262" y="107569"/>
                  </a:lnTo>
                  <a:lnTo>
                    <a:pt x="2124913" y="93218"/>
                  </a:lnTo>
                  <a:close/>
                </a:path>
              </a:pathLst>
            </a:custGeom>
            <a:solidFill>
              <a:srgbClr val="2D1E7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/>
            <p:cNvSpPr/>
            <p:nvPr/>
          </p:nvSpPr>
          <p:spPr>
            <a:xfrm>
              <a:off x="14171308" y="3408343"/>
              <a:ext cx="2072005" cy="719455"/>
            </a:xfrm>
            <a:custGeom>
              <a:avLst/>
              <a:gdLst/>
              <a:ahLst/>
              <a:cxnLst/>
              <a:rect l="l" t="t" r="r" b="b"/>
              <a:pathLst>
                <a:path w="2072005" h="719454">
                  <a:moveTo>
                    <a:pt x="96774" y="645274"/>
                  </a:moveTo>
                  <a:lnTo>
                    <a:pt x="61087" y="629018"/>
                  </a:lnTo>
                  <a:lnTo>
                    <a:pt x="54483" y="628891"/>
                  </a:lnTo>
                  <a:lnTo>
                    <a:pt x="47879" y="629526"/>
                  </a:lnTo>
                  <a:lnTo>
                    <a:pt x="11049" y="652386"/>
                  </a:lnTo>
                  <a:lnTo>
                    <a:pt x="0" y="683374"/>
                  </a:lnTo>
                  <a:lnTo>
                    <a:pt x="381" y="694550"/>
                  </a:lnTo>
                  <a:lnTo>
                    <a:pt x="11176" y="719188"/>
                  </a:lnTo>
                  <a:lnTo>
                    <a:pt x="11049" y="711060"/>
                  </a:lnTo>
                  <a:lnTo>
                    <a:pt x="11811" y="702805"/>
                  </a:lnTo>
                  <a:lnTo>
                    <a:pt x="29337" y="666229"/>
                  </a:lnTo>
                  <a:lnTo>
                    <a:pt x="64262" y="645528"/>
                  </a:lnTo>
                  <a:lnTo>
                    <a:pt x="80518" y="643496"/>
                  </a:lnTo>
                  <a:lnTo>
                    <a:pt x="88646" y="643877"/>
                  </a:lnTo>
                  <a:lnTo>
                    <a:pt x="96774" y="645274"/>
                  </a:lnTo>
                  <a:close/>
                </a:path>
                <a:path w="2072005" h="719454">
                  <a:moveTo>
                    <a:pt x="1924888" y="532371"/>
                  </a:moveTo>
                  <a:lnTo>
                    <a:pt x="1896071" y="503796"/>
                  </a:lnTo>
                  <a:lnTo>
                    <a:pt x="1887435" y="472300"/>
                  </a:lnTo>
                  <a:lnTo>
                    <a:pt x="1887689" y="464172"/>
                  </a:lnTo>
                  <a:lnTo>
                    <a:pt x="1902802" y="426580"/>
                  </a:lnTo>
                  <a:lnTo>
                    <a:pt x="1908263" y="420484"/>
                  </a:lnTo>
                  <a:lnTo>
                    <a:pt x="1901913" y="422262"/>
                  </a:lnTo>
                  <a:lnTo>
                    <a:pt x="1871814" y="447408"/>
                  </a:lnTo>
                  <a:lnTo>
                    <a:pt x="1864321" y="474967"/>
                  </a:lnTo>
                  <a:lnTo>
                    <a:pt x="1865337" y="486016"/>
                  </a:lnTo>
                  <a:lnTo>
                    <a:pt x="1888578" y="522592"/>
                  </a:lnTo>
                  <a:lnTo>
                    <a:pt x="1913839" y="533260"/>
                  </a:lnTo>
                  <a:lnTo>
                    <a:pt x="1923110" y="533133"/>
                  </a:lnTo>
                  <a:lnTo>
                    <a:pt x="1923999" y="532879"/>
                  </a:lnTo>
                  <a:lnTo>
                    <a:pt x="1924888" y="532371"/>
                  </a:lnTo>
                  <a:close/>
                </a:path>
                <a:path w="2072005" h="719454">
                  <a:moveTo>
                    <a:pt x="2071573" y="45720"/>
                  </a:moveTo>
                  <a:lnTo>
                    <a:pt x="2064080" y="49403"/>
                  </a:lnTo>
                  <a:lnTo>
                    <a:pt x="2056460" y="52197"/>
                  </a:lnTo>
                  <a:lnTo>
                    <a:pt x="2048332" y="54102"/>
                  </a:lnTo>
                  <a:lnTo>
                    <a:pt x="2040204" y="54991"/>
                  </a:lnTo>
                  <a:lnTo>
                    <a:pt x="2031949" y="54864"/>
                  </a:lnTo>
                  <a:lnTo>
                    <a:pt x="1993976" y="40640"/>
                  </a:lnTo>
                  <a:lnTo>
                    <a:pt x="1970354" y="7874"/>
                  </a:lnTo>
                  <a:lnTo>
                    <a:pt x="1968068" y="0"/>
                  </a:lnTo>
                  <a:lnTo>
                    <a:pt x="1966290" y="6350"/>
                  </a:lnTo>
                  <a:lnTo>
                    <a:pt x="1965147" y="12954"/>
                  </a:lnTo>
                  <a:lnTo>
                    <a:pt x="1964893" y="19558"/>
                  </a:lnTo>
                  <a:lnTo>
                    <a:pt x="1965274" y="26289"/>
                  </a:lnTo>
                  <a:lnTo>
                    <a:pt x="1990674" y="66294"/>
                  </a:lnTo>
                  <a:lnTo>
                    <a:pt x="2022297" y="75565"/>
                  </a:lnTo>
                  <a:lnTo>
                    <a:pt x="2033346" y="74422"/>
                  </a:lnTo>
                  <a:lnTo>
                    <a:pt x="2066366" y="55626"/>
                  </a:lnTo>
                  <a:lnTo>
                    <a:pt x="2071446" y="46736"/>
                  </a:lnTo>
                  <a:lnTo>
                    <a:pt x="2071573" y="45720"/>
                  </a:lnTo>
                  <a:close/>
                </a:path>
              </a:pathLst>
            </a:custGeom>
            <a:solidFill>
              <a:srgbClr val="A292E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/>
            <p:cNvSpPr/>
            <p:nvPr/>
          </p:nvSpPr>
          <p:spPr>
            <a:xfrm>
              <a:off x="14148204" y="3336459"/>
              <a:ext cx="2133600" cy="848994"/>
            </a:xfrm>
            <a:custGeom>
              <a:avLst/>
              <a:gdLst/>
              <a:ahLst/>
              <a:cxnLst/>
              <a:rect l="l" t="t" r="r" b="b"/>
              <a:pathLst>
                <a:path w="2133600" h="848995">
                  <a:moveTo>
                    <a:pt x="93723" y="848719"/>
                  </a:moveTo>
                  <a:lnTo>
                    <a:pt x="125726" y="838432"/>
                  </a:lnTo>
                  <a:lnTo>
                    <a:pt x="150491" y="817351"/>
                  </a:lnTo>
                  <a:lnTo>
                    <a:pt x="165603" y="788523"/>
                  </a:lnTo>
                  <a:lnTo>
                    <a:pt x="168524" y="755122"/>
                  </a:lnTo>
                  <a:lnTo>
                    <a:pt x="158238" y="722992"/>
                  </a:lnTo>
                  <a:lnTo>
                    <a:pt x="137156" y="698355"/>
                  </a:lnTo>
                  <a:lnTo>
                    <a:pt x="108328" y="683242"/>
                  </a:lnTo>
                  <a:lnTo>
                    <a:pt x="74801" y="680321"/>
                  </a:lnTo>
                  <a:lnTo>
                    <a:pt x="42670" y="690735"/>
                  </a:lnTo>
                  <a:lnTo>
                    <a:pt x="17906" y="711690"/>
                  </a:lnTo>
                  <a:lnTo>
                    <a:pt x="2920" y="740518"/>
                  </a:lnTo>
                  <a:lnTo>
                    <a:pt x="0" y="774045"/>
                  </a:lnTo>
                  <a:lnTo>
                    <a:pt x="10286" y="806048"/>
                  </a:lnTo>
                  <a:lnTo>
                    <a:pt x="31368" y="830686"/>
                  </a:lnTo>
                  <a:lnTo>
                    <a:pt x="60196" y="845798"/>
                  </a:lnTo>
                  <a:lnTo>
                    <a:pt x="93723" y="848719"/>
                  </a:lnTo>
                  <a:close/>
                </a:path>
                <a:path w="2133600" h="848995">
                  <a:moveTo>
                    <a:pt x="2028392" y="584820"/>
                  </a:moveTo>
                  <a:lnTo>
                    <a:pt x="2036901" y="552309"/>
                  </a:lnTo>
                  <a:lnTo>
                    <a:pt x="2032456" y="520051"/>
                  </a:lnTo>
                  <a:lnTo>
                    <a:pt x="2016201" y="491985"/>
                  </a:lnTo>
                  <a:lnTo>
                    <a:pt x="1989404" y="471539"/>
                  </a:lnTo>
                  <a:lnTo>
                    <a:pt x="1956893" y="463030"/>
                  </a:lnTo>
                  <a:lnTo>
                    <a:pt x="1924763" y="467602"/>
                  </a:lnTo>
                  <a:lnTo>
                    <a:pt x="1896570" y="483984"/>
                  </a:lnTo>
                  <a:lnTo>
                    <a:pt x="1876250" y="510654"/>
                  </a:lnTo>
                  <a:lnTo>
                    <a:pt x="1867741" y="543292"/>
                  </a:lnTo>
                  <a:lnTo>
                    <a:pt x="1872186" y="575549"/>
                  </a:lnTo>
                  <a:lnTo>
                    <a:pt x="1888442" y="603615"/>
                  </a:lnTo>
                  <a:lnTo>
                    <a:pt x="1915238" y="624062"/>
                  </a:lnTo>
                  <a:lnTo>
                    <a:pt x="1947749" y="632444"/>
                  </a:lnTo>
                  <a:lnTo>
                    <a:pt x="1979879" y="627872"/>
                  </a:lnTo>
                  <a:lnTo>
                    <a:pt x="2008073" y="611616"/>
                  </a:lnTo>
                  <a:lnTo>
                    <a:pt x="2028392" y="584820"/>
                  </a:lnTo>
                  <a:close/>
                </a:path>
                <a:path w="2133600" h="848995">
                  <a:moveTo>
                    <a:pt x="2121354" y="39369"/>
                  </a:moveTo>
                  <a:lnTo>
                    <a:pt x="2098367" y="14731"/>
                  </a:lnTo>
                  <a:lnTo>
                    <a:pt x="2068650" y="1269"/>
                  </a:lnTo>
                  <a:lnTo>
                    <a:pt x="2036266" y="0"/>
                  </a:lnTo>
                  <a:lnTo>
                    <a:pt x="2004644" y="11683"/>
                  </a:lnTo>
                  <a:lnTo>
                    <a:pt x="1980133" y="34670"/>
                  </a:lnTo>
                  <a:lnTo>
                    <a:pt x="1966799" y="64260"/>
                  </a:lnTo>
                  <a:lnTo>
                    <a:pt x="1965529" y="96771"/>
                  </a:lnTo>
                  <a:lnTo>
                    <a:pt x="1977213" y="128266"/>
                  </a:lnTo>
                  <a:lnTo>
                    <a:pt x="2000199" y="152904"/>
                  </a:lnTo>
                  <a:lnTo>
                    <a:pt x="2029789" y="166365"/>
                  </a:lnTo>
                  <a:lnTo>
                    <a:pt x="2062300" y="167635"/>
                  </a:lnTo>
                  <a:lnTo>
                    <a:pt x="2093796" y="155952"/>
                  </a:lnTo>
                  <a:lnTo>
                    <a:pt x="2118433" y="132965"/>
                  </a:lnTo>
                  <a:lnTo>
                    <a:pt x="2131768" y="103375"/>
                  </a:lnTo>
                  <a:lnTo>
                    <a:pt x="2133038" y="70864"/>
                  </a:lnTo>
                  <a:lnTo>
                    <a:pt x="2121354" y="3936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/>
            <p:cNvSpPr/>
            <p:nvPr/>
          </p:nvSpPr>
          <p:spPr>
            <a:xfrm>
              <a:off x="14024508" y="3313347"/>
              <a:ext cx="2601595" cy="1193165"/>
            </a:xfrm>
            <a:custGeom>
              <a:avLst/>
              <a:gdLst/>
              <a:ahLst/>
              <a:cxnLst/>
              <a:rect l="l" t="t" r="r" b="b"/>
              <a:pathLst>
                <a:path w="2601594" h="1193164">
                  <a:moveTo>
                    <a:pt x="164071" y="1126718"/>
                  </a:moveTo>
                  <a:lnTo>
                    <a:pt x="163817" y="1094714"/>
                  </a:lnTo>
                  <a:lnTo>
                    <a:pt x="151625" y="1065123"/>
                  </a:lnTo>
                  <a:lnTo>
                    <a:pt x="128257" y="1041628"/>
                  </a:lnTo>
                  <a:lnTo>
                    <a:pt x="97523" y="1029055"/>
                  </a:lnTo>
                  <a:lnTo>
                    <a:pt x="65519" y="1029182"/>
                  </a:lnTo>
                  <a:lnTo>
                    <a:pt x="35941" y="1041247"/>
                  </a:lnTo>
                  <a:lnTo>
                    <a:pt x="12573" y="1064615"/>
                  </a:lnTo>
                  <a:lnTo>
                    <a:pt x="0" y="1095349"/>
                  </a:lnTo>
                  <a:lnTo>
                    <a:pt x="127" y="1127226"/>
                  </a:lnTo>
                  <a:lnTo>
                    <a:pt x="12319" y="1156817"/>
                  </a:lnTo>
                  <a:lnTo>
                    <a:pt x="35814" y="1180312"/>
                  </a:lnTo>
                  <a:lnTo>
                    <a:pt x="66408" y="1192885"/>
                  </a:lnTo>
                  <a:lnTo>
                    <a:pt x="98412" y="1192758"/>
                  </a:lnTo>
                  <a:lnTo>
                    <a:pt x="128003" y="1180693"/>
                  </a:lnTo>
                  <a:lnTo>
                    <a:pt x="151498" y="1157325"/>
                  </a:lnTo>
                  <a:lnTo>
                    <a:pt x="164071" y="1126718"/>
                  </a:lnTo>
                  <a:close/>
                </a:path>
                <a:path w="2601594" h="1193164">
                  <a:moveTo>
                    <a:pt x="2365184" y="848855"/>
                  </a:moveTo>
                  <a:lnTo>
                    <a:pt x="2357945" y="816470"/>
                  </a:lnTo>
                  <a:lnTo>
                    <a:pt x="2338768" y="789419"/>
                  </a:lnTo>
                  <a:lnTo>
                    <a:pt x="2311717" y="772528"/>
                  </a:lnTo>
                  <a:lnTo>
                    <a:pt x="2280221" y="766940"/>
                  </a:lnTo>
                  <a:lnTo>
                    <a:pt x="2247836" y="774179"/>
                  </a:lnTo>
                  <a:lnTo>
                    <a:pt x="2220785" y="793356"/>
                  </a:lnTo>
                  <a:lnTo>
                    <a:pt x="2203767" y="820407"/>
                  </a:lnTo>
                  <a:lnTo>
                    <a:pt x="2198179" y="851903"/>
                  </a:lnTo>
                  <a:lnTo>
                    <a:pt x="2205291" y="884288"/>
                  </a:lnTo>
                  <a:lnTo>
                    <a:pt x="2224468" y="911212"/>
                  </a:lnTo>
                  <a:lnTo>
                    <a:pt x="2251519" y="928230"/>
                  </a:lnTo>
                  <a:lnTo>
                    <a:pt x="2283015" y="933818"/>
                  </a:lnTo>
                  <a:lnTo>
                    <a:pt x="2315400" y="926579"/>
                  </a:lnTo>
                  <a:lnTo>
                    <a:pt x="2342578" y="907402"/>
                  </a:lnTo>
                  <a:lnTo>
                    <a:pt x="2359596" y="880351"/>
                  </a:lnTo>
                  <a:lnTo>
                    <a:pt x="2365184" y="848855"/>
                  </a:lnTo>
                  <a:close/>
                </a:path>
                <a:path w="2601594" h="1193164">
                  <a:moveTo>
                    <a:pt x="2601518" y="94869"/>
                  </a:moveTo>
                  <a:lnTo>
                    <a:pt x="2599740" y="61722"/>
                  </a:lnTo>
                  <a:lnTo>
                    <a:pt x="2586024" y="32893"/>
                  </a:lnTo>
                  <a:lnTo>
                    <a:pt x="2562402" y="11303"/>
                  </a:lnTo>
                  <a:lnTo>
                    <a:pt x="2531300" y="0"/>
                  </a:lnTo>
                  <a:lnTo>
                    <a:pt x="2498153" y="1778"/>
                  </a:lnTo>
                  <a:lnTo>
                    <a:pt x="2469324" y="15621"/>
                  </a:lnTo>
                  <a:lnTo>
                    <a:pt x="2447734" y="39243"/>
                  </a:lnTo>
                  <a:lnTo>
                    <a:pt x="2436558" y="70485"/>
                  </a:lnTo>
                  <a:lnTo>
                    <a:pt x="2438336" y="103632"/>
                  </a:lnTo>
                  <a:lnTo>
                    <a:pt x="2452052" y="132461"/>
                  </a:lnTo>
                  <a:lnTo>
                    <a:pt x="2475674" y="154051"/>
                  </a:lnTo>
                  <a:lnTo>
                    <a:pt x="2506916" y="165354"/>
                  </a:lnTo>
                  <a:lnTo>
                    <a:pt x="2539936" y="163576"/>
                  </a:lnTo>
                  <a:lnTo>
                    <a:pt x="2568752" y="149733"/>
                  </a:lnTo>
                  <a:lnTo>
                    <a:pt x="2590342" y="126111"/>
                  </a:lnTo>
                  <a:lnTo>
                    <a:pt x="2601518" y="94869"/>
                  </a:lnTo>
                  <a:close/>
                </a:path>
              </a:pathLst>
            </a:custGeom>
            <a:solidFill>
              <a:srgbClr val="634BC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/>
            <p:cNvSpPr/>
            <p:nvPr/>
          </p:nvSpPr>
          <p:spPr>
            <a:xfrm>
              <a:off x="14022730" y="3312458"/>
              <a:ext cx="2604770" cy="1196340"/>
            </a:xfrm>
            <a:custGeom>
              <a:avLst/>
              <a:gdLst/>
              <a:ahLst/>
              <a:cxnLst/>
              <a:rect l="l" t="t" r="r" b="b"/>
              <a:pathLst>
                <a:path w="2604769" h="1196339">
                  <a:moveTo>
                    <a:pt x="167500" y="1102715"/>
                  </a:moveTo>
                  <a:lnTo>
                    <a:pt x="149847" y="1145768"/>
                  </a:lnTo>
                  <a:lnTo>
                    <a:pt x="112763" y="1173200"/>
                  </a:lnTo>
                  <a:lnTo>
                    <a:pt x="82537" y="1178280"/>
                  </a:lnTo>
                  <a:lnTo>
                    <a:pt x="67297" y="1176502"/>
                  </a:lnTo>
                  <a:lnTo>
                    <a:pt x="26924" y="1155039"/>
                  </a:lnTo>
                  <a:lnTo>
                    <a:pt x="3302" y="1114907"/>
                  </a:lnTo>
                  <a:lnTo>
                    <a:pt x="508" y="1099286"/>
                  </a:lnTo>
                  <a:lnTo>
                    <a:pt x="0" y="1113764"/>
                  </a:lnTo>
                  <a:lnTo>
                    <a:pt x="12192" y="1154785"/>
                  </a:lnTo>
                  <a:lnTo>
                    <a:pt x="42037" y="1184630"/>
                  </a:lnTo>
                  <a:lnTo>
                    <a:pt x="82156" y="1196187"/>
                  </a:lnTo>
                  <a:lnTo>
                    <a:pt x="95999" y="1195298"/>
                  </a:lnTo>
                  <a:lnTo>
                    <a:pt x="134480" y="1178788"/>
                  </a:lnTo>
                  <a:lnTo>
                    <a:pt x="160515" y="1145133"/>
                  </a:lnTo>
                  <a:lnTo>
                    <a:pt x="167500" y="1117193"/>
                  </a:lnTo>
                  <a:lnTo>
                    <a:pt x="167500" y="1102715"/>
                  </a:lnTo>
                  <a:close/>
                </a:path>
                <a:path w="2604769" h="1196339">
                  <a:moveTo>
                    <a:pt x="2367216" y="858380"/>
                  </a:moveTo>
                  <a:lnTo>
                    <a:pt x="2359723" y="816851"/>
                  </a:lnTo>
                  <a:lnTo>
                    <a:pt x="2332799" y="783450"/>
                  </a:lnTo>
                  <a:lnTo>
                    <a:pt x="2320480" y="775576"/>
                  </a:lnTo>
                  <a:lnTo>
                    <a:pt x="2331783" y="786752"/>
                  </a:lnTo>
                  <a:lnTo>
                    <a:pt x="2340800" y="799579"/>
                  </a:lnTo>
                  <a:lnTo>
                    <a:pt x="2347404" y="813676"/>
                  </a:lnTo>
                  <a:lnTo>
                    <a:pt x="2351341" y="828789"/>
                  </a:lnTo>
                  <a:lnTo>
                    <a:pt x="2352484" y="844410"/>
                  </a:lnTo>
                  <a:lnTo>
                    <a:pt x="2350706" y="859650"/>
                  </a:lnTo>
                  <a:lnTo>
                    <a:pt x="2329116" y="899782"/>
                  </a:lnTo>
                  <a:lnTo>
                    <a:pt x="2289365" y="922388"/>
                  </a:lnTo>
                  <a:lnTo>
                    <a:pt x="2273871" y="924801"/>
                  </a:lnTo>
                  <a:lnTo>
                    <a:pt x="2258250" y="924293"/>
                  </a:lnTo>
                  <a:lnTo>
                    <a:pt x="2242883" y="920991"/>
                  </a:lnTo>
                  <a:lnTo>
                    <a:pt x="2228278" y="914895"/>
                  </a:lnTo>
                  <a:lnTo>
                    <a:pt x="2240216" y="923023"/>
                  </a:lnTo>
                  <a:lnTo>
                    <a:pt x="2253170" y="929119"/>
                  </a:lnTo>
                  <a:lnTo>
                    <a:pt x="2267013" y="933056"/>
                  </a:lnTo>
                  <a:lnTo>
                    <a:pt x="2281237" y="934707"/>
                  </a:lnTo>
                  <a:lnTo>
                    <a:pt x="2295588" y="933945"/>
                  </a:lnTo>
                  <a:lnTo>
                    <a:pt x="2334450" y="918070"/>
                  </a:lnTo>
                  <a:lnTo>
                    <a:pt x="2360485" y="885558"/>
                  </a:lnTo>
                  <a:lnTo>
                    <a:pt x="2364930" y="872223"/>
                  </a:lnTo>
                  <a:lnTo>
                    <a:pt x="2367216" y="858380"/>
                  </a:lnTo>
                  <a:close/>
                </a:path>
                <a:path w="2604769" h="1196339">
                  <a:moveTo>
                    <a:pt x="2604566" y="76200"/>
                  </a:moveTo>
                  <a:lnTo>
                    <a:pt x="2590977" y="36830"/>
                  </a:lnTo>
                  <a:lnTo>
                    <a:pt x="2559621" y="9144"/>
                  </a:lnTo>
                  <a:lnTo>
                    <a:pt x="2518092" y="0"/>
                  </a:lnTo>
                  <a:lnTo>
                    <a:pt x="2503868" y="1651"/>
                  </a:lnTo>
                  <a:lnTo>
                    <a:pt x="2489898" y="5588"/>
                  </a:lnTo>
                  <a:lnTo>
                    <a:pt x="2476690" y="11811"/>
                  </a:lnTo>
                  <a:lnTo>
                    <a:pt x="2492184" y="8255"/>
                  </a:lnTo>
                  <a:lnTo>
                    <a:pt x="2507805" y="7366"/>
                  </a:lnTo>
                  <a:lnTo>
                    <a:pt x="2551874" y="21590"/>
                  </a:lnTo>
                  <a:lnTo>
                    <a:pt x="2581325" y="56388"/>
                  </a:lnTo>
                  <a:lnTo>
                    <a:pt x="2588437" y="86106"/>
                  </a:lnTo>
                  <a:lnTo>
                    <a:pt x="2587675" y="101473"/>
                  </a:lnTo>
                  <a:lnTo>
                    <a:pt x="2569006" y="143891"/>
                  </a:lnTo>
                  <a:lnTo>
                    <a:pt x="2545016" y="164211"/>
                  </a:lnTo>
                  <a:lnTo>
                    <a:pt x="2558351" y="158496"/>
                  </a:lnTo>
                  <a:lnTo>
                    <a:pt x="2590088" y="130048"/>
                  </a:lnTo>
                  <a:lnTo>
                    <a:pt x="2604439" y="90297"/>
                  </a:lnTo>
                  <a:lnTo>
                    <a:pt x="2604566" y="76200"/>
                  </a:lnTo>
                  <a:close/>
                </a:path>
              </a:pathLst>
            </a:custGeom>
            <a:solidFill>
              <a:srgbClr val="2D1E7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/>
            <p:cNvSpPr/>
            <p:nvPr/>
          </p:nvSpPr>
          <p:spPr>
            <a:xfrm>
              <a:off x="14054861" y="3349288"/>
              <a:ext cx="2499360" cy="1062990"/>
            </a:xfrm>
            <a:custGeom>
              <a:avLst/>
              <a:gdLst/>
              <a:ahLst/>
              <a:cxnLst/>
              <a:rect l="l" t="t" r="r" b="b"/>
              <a:pathLst>
                <a:path w="2499359" h="1062989">
                  <a:moveTo>
                    <a:pt x="109842" y="1061440"/>
                  </a:moveTo>
                  <a:lnTo>
                    <a:pt x="93459" y="1026515"/>
                  </a:lnTo>
                  <a:lnTo>
                    <a:pt x="52438" y="1010894"/>
                  </a:lnTo>
                  <a:lnTo>
                    <a:pt x="41770" y="1012418"/>
                  </a:lnTo>
                  <a:lnTo>
                    <a:pt x="7747" y="1037183"/>
                  </a:lnTo>
                  <a:lnTo>
                    <a:pt x="0" y="1060551"/>
                  </a:lnTo>
                  <a:lnTo>
                    <a:pt x="127" y="1061567"/>
                  </a:lnTo>
                  <a:lnTo>
                    <a:pt x="508" y="1062456"/>
                  </a:lnTo>
                  <a:lnTo>
                    <a:pt x="5588" y="1056233"/>
                  </a:lnTo>
                  <a:lnTo>
                    <a:pt x="11303" y="1050645"/>
                  </a:lnTo>
                  <a:lnTo>
                    <a:pt x="46977" y="1034516"/>
                  </a:lnTo>
                  <a:lnTo>
                    <a:pt x="54978" y="1034008"/>
                  </a:lnTo>
                  <a:lnTo>
                    <a:pt x="62852" y="1034389"/>
                  </a:lnTo>
                  <a:lnTo>
                    <a:pt x="98920" y="1049756"/>
                  </a:lnTo>
                  <a:lnTo>
                    <a:pt x="104762" y="1055217"/>
                  </a:lnTo>
                  <a:lnTo>
                    <a:pt x="109842" y="1061440"/>
                  </a:lnTo>
                  <a:close/>
                </a:path>
                <a:path w="2499359" h="1062989">
                  <a:moveTo>
                    <a:pt x="2270950" y="757923"/>
                  </a:moveTo>
                  <a:lnTo>
                    <a:pt x="2264854" y="755256"/>
                  </a:lnTo>
                  <a:lnTo>
                    <a:pt x="2258631" y="753351"/>
                  </a:lnTo>
                  <a:lnTo>
                    <a:pt x="2252154" y="752208"/>
                  </a:lnTo>
                  <a:lnTo>
                    <a:pt x="2245677" y="751700"/>
                  </a:lnTo>
                  <a:lnTo>
                    <a:pt x="2239073" y="752081"/>
                  </a:lnTo>
                  <a:lnTo>
                    <a:pt x="2203640" y="770750"/>
                  </a:lnTo>
                  <a:lnTo>
                    <a:pt x="2190432" y="810501"/>
                  </a:lnTo>
                  <a:lnTo>
                    <a:pt x="2192083" y="821042"/>
                  </a:lnTo>
                  <a:lnTo>
                    <a:pt x="2213292" y="850887"/>
                  </a:lnTo>
                  <a:lnTo>
                    <a:pt x="2210752" y="843267"/>
                  </a:lnTo>
                  <a:lnTo>
                    <a:pt x="2209101" y="835520"/>
                  </a:lnTo>
                  <a:lnTo>
                    <a:pt x="2208339" y="827646"/>
                  </a:lnTo>
                  <a:lnTo>
                    <a:pt x="2208466" y="819645"/>
                  </a:lnTo>
                  <a:lnTo>
                    <a:pt x="2209609" y="811771"/>
                  </a:lnTo>
                  <a:lnTo>
                    <a:pt x="2228151" y="777354"/>
                  </a:lnTo>
                  <a:lnTo>
                    <a:pt x="2262949" y="759066"/>
                  </a:lnTo>
                  <a:lnTo>
                    <a:pt x="2270950" y="757923"/>
                  </a:lnTo>
                  <a:close/>
                </a:path>
                <a:path w="2499359" h="1062989">
                  <a:moveTo>
                    <a:pt x="2499296" y="98425"/>
                  </a:moveTo>
                  <a:lnTo>
                    <a:pt x="2464117" y="80518"/>
                  </a:lnTo>
                  <a:lnTo>
                    <a:pt x="2444940" y="46355"/>
                  </a:lnTo>
                  <a:lnTo>
                    <a:pt x="2443416" y="30607"/>
                  </a:lnTo>
                  <a:lnTo>
                    <a:pt x="2444051" y="22606"/>
                  </a:lnTo>
                  <a:lnTo>
                    <a:pt x="2445702" y="14859"/>
                  </a:lnTo>
                  <a:lnTo>
                    <a:pt x="2448115" y="7239"/>
                  </a:lnTo>
                  <a:lnTo>
                    <a:pt x="2451544" y="0"/>
                  </a:lnTo>
                  <a:lnTo>
                    <a:pt x="2446083" y="3556"/>
                  </a:lnTo>
                  <a:lnTo>
                    <a:pt x="2425255" y="35941"/>
                  </a:lnTo>
                  <a:lnTo>
                    <a:pt x="2424239" y="42418"/>
                  </a:lnTo>
                  <a:lnTo>
                    <a:pt x="2424239" y="53213"/>
                  </a:lnTo>
                  <a:lnTo>
                    <a:pt x="2443924" y="90170"/>
                  </a:lnTo>
                  <a:lnTo>
                    <a:pt x="2481262" y="103378"/>
                  </a:lnTo>
                  <a:lnTo>
                    <a:pt x="2489263" y="102489"/>
                  </a:lnTo>
                  <a:lnTo>
                    <a:pt x="2497772" y="99695"/>
                  </a:lnTo>
                  <a:lnTo>
                    <a:pt x="2499296" y="98425"/>
                  </a:lnTo>
                  <a:close/>
                </a:path>
              </a:pathLst>
            </a:custGeom>
            <a:solidFill>
              <a:srgbClr val="A292E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/>
            <p:cNvSpPr/>
            <p:nvPr/>
          </p:nvSpPr>
          <p:spPr>
            <a:xfrm>
              <a:off x="14024509" y="3313346"/>
              <a:ext cx="2601595" cy="1193165"/>
            </a:xfrm>
            <a:custGeom>
              <a:avLst/>
              <a:gdLst/>
              <a:ahLst/>
              <a:cxnLst/>
              <a:rect l="l" t="t" r="r" b="b"/>
              <a:pathLst>
                <a:path w="2601594" h="1193164">
                  <a:moveTo>
                    <a:pt x="151507" y="1157321"/>
                  </a:moveTo>
                  <a:lnTo>
                    <a:pt x="164079" y="1126715"/>
                  </a:lnTo>
                  <a:lnTo>
                    <a:pt x="163825" y="1094712"/>
                  </a:lnTo>
                  <a:lnTo>
                    <a:pt x="151761" y="1065122"/>
                  </a:lnTo>
                  <a:lnTo>
                    <a:pt x="128266" y="1041627"/>
                  </a:lnTo>
                  <a:lnTo>
                    <a:pt x="97660" y="1029054"/>
                  </a:lnTo>
                  <a:lnTo>
                    <a:pt x="65657" y="1029181"/>
                  </a:lnTo>
                  <a:lnTo>
                    <a:pt x="35940" y="1041246"/>
                  </a:lnTo>
                  <a:lnTo>
                    <a:pt x="12572" y="1064614"/>
                  </a:lnTo>
                  <a:lnTo>
                    <a:pt x="0" y="1095220"/>
                  </a:lnTo>
                  <a:lnTo>
                    <a:pt x="126" y="1127223"/>
                  </a:lnTo>
                  <a:lnTo>
                    <a:pt x="12318" y="1156813"/>
                  </a:lnTo>
                  <a:lnTo>
                    <a:pt x="35813" y="1180308"/>
                  </a:lnTo>
                  <a:lnTo>
                    <a:pt x="66419" y="1192880"/>
                  </a:lnTo>
                  <a:lnTo>
                    <a:pt x="98422" y="1192753"/>
                  </a:lnTo>
                  <a:lnTo>
                    <a:pt x="128012" y="1180689"/>
                  </a:lnTo>
                  <a:lnTo>
                    <a:pt x="151507" y="1157321"/>
                  </a:lnTo>
                  <a:close/>
                </a:path>
                <a:path w="2601594" h="1193164">
                  <a:moveTo>
                    <a:pt x="2357949" y="816462"/>
                  </a:moveTo>
                  <a:lnTo>
                    <a:pt x="2338772" y="789412"/>
                  </a:lnTo>
                  <a:lnTo>
                    <a:pt x="2311722" y="772521"/>
                  </a:lnTo>
                  <a:lnTo>
                    <a:pt x="2280227" y="766933"/>
                  </a:lnTo>
                  <a:lnTo>
                    <a:pt x="2247843" y="774172"/>
                  </a:lnTo>
                  <a:lnTo>
                    <a:pt x="2220792" y="793348"/>
                  </a:lnTo>
                  <a:lnTo>
                    <a:pt x="2203775" y="820399"/>
                  </a:lnTo>
                  <a:lnTo>
                    <a:pt x="2198187" y="851894"/>
                  </a:lnTo>
                  <a:lnTo>
                    <a:pt x="2205299" y="884278"/>
                  </a:lnTo>
                  <a:lnTo>
                    <a:pt x="2224475" y="911201"/>
                  </a:lnTo>
                  <a:lnTo>
                    <a:pt x="2251526" y="928219"/>
                  </a:lnTo>
                  <a:lnTo>
                    <a:pt x="2283148" y="933807"/>
                  </a:lnTo>
                  <a:lnTo>
                    <a:pt x="2315532" y="926568"/>
                  </a:lnTo>
                  <a:lnTo>
                    <a:pt x="2342582" y="907392"/>
                  </a:lnTo>
                  <a:lnTo>
                    <a:pt x="2359600" y="880214"/>
                  </a:lnTo>
                  <a:lnTo>
                    <a:pt x="2365188" y="848846"/>
                  </a:lnTo>
                  <a:lnTo>
                    <a:pt x="2357949" y="816462"/>
                  </a:lnTo>
                  <a:close/>
                </a:path>
                <a:path w="2601594" h="1193164">
                  <a:moveTo>
                    <a:pt x="2531300" y="0"/>
                  </a:moveTo>
                  <a:lnTo>
                    <a:pt x="2498153" y="1777"/>
                  </a:lnTo>
                  <a:lnTo>
                    <a:pt x="2469325" y="15620"/>
                  </a:lnTo>
                  <a:lnTo>
                    <a:pt x="2447863" y="39242"/>
                  </a:lnTo>
                  <a:lnTo>
                    <a:pt x="2436560" y="70483"/>
                  </a:lnTo>
                  <a:lnTo>
                    <a:pt x="2438338" y="103629"/>
                  </a:lnTo>
                  <a:lnTo>
                    <a:pt x="2452054" y="132457"/>
                  </a:lnTo>
                  <a:lnTo>
                    <a:pt x="2475675" y="154047"/>
                  </a:lnTo>
                  <a:lnTo>
                    <a:pt x="2506916" y="165349"/>
                  </a:lnTo>
                  <a:lnTo>
                    <a:pt x="2539935" y="163571"/>
                  </a:lnTo>
                  <a:lnTo>
                    <a:pt x="2568764" y="149729"/>
                  </a:lnTo>
                  <a:lnTo>
                    <a:pt x="2590353" y="126107"/>
                  </a:lnTo>
                  <a:lnTo>
                    <a:pt x="2601529" y="94866"/>
                  </a:lnTo>
                  <a:lnTo>
                    <a:pt x="2599751" y="61720"/>
                  </a:lnTo>
                  <a:lnTo>
                    <a:pt x="2586035" y="32892"/>
                  </a:lnTo>
                  <a:lnTo>
                    <a:pt x="2562414" y="11302"/>
                  </a:lnTo>
                  <a:lnTo>
                    <a:pt x="253130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65" name="object 6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784666" y="7204210"/>
            <a:ext cx="3279057" cy="2880287"/>
          </a:xfrm>
          <a:prstGeom prst="rect">
            <a:avLst/>
          </a:prstGeom>
        </p:spPr>
      </p:pic>
      <p:pic>
        <p:nvPicPr>
          <p:cNvPr id="66" name="object 6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957146" y="7254374"/>
            <a:ext cx="3278676" cy="2898701"/>
          </a:xfrm>
          <a:prstGeom prst="rect">
            <a:avLst/>
          </a:prstGeom>
        </p:spPr>
      </p:pic>
      <p:pic>
        <p:nvPicPr>
          <p:cNvPr id="67" name="object 6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264552" y="6901322"/>
            <a:ext cx="4297571" cy="959397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0450" y="930275"/>
            <a:ext cx="15723235" cy="1089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75" dirty="0">
                <a:sym typeface="+mn-ea"/>
              </a:rPr>
              <a:t>Pandas</a:t>
            </a:r>
            <a:r>
              <a:rPr lang="en-US" spc="-75" dirty="0">
                <a:sym typeface="+mn-ea"/>
              </a:rPr>
              <a:t>-пен жұмыс</a:t>
            </a:r>
            <a:endParaRPr spc="-3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023593" y="2507043"/>
            <a:ext cx="14679294" cy="1917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Вариация</a:t>
            </a:r>
            <a:r>
              <a:rPr lang="en-US" altLang="ru-RU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коэффициенті</a:t>
            </a:r>
            <a:endParaRPr lang="en-US" altLang="en-US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cv_value</a:t>
            </a:r>
            <a:r>
              <a:rPr b="0" spc="-12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b="0" dirty="0">
                <a:latin typeface="Courier New" panose="02070309020205020404"/>
                <a:cs typeface="Courier New" panose="02070309020205020404"/>
              </a:rPr>
              <a:t>=</a:t>
            </a:r>
            <a:r>
              <a:rPr b="0" spc="-135" dirty="0">
                <a:latin typeface="Courier New" panose="02070309020205020404"/>
                <a:cs typeface="Courier New" panose="02070309020205020404"/>
              </a:rPr>
              <a:t> </a:t>
            </a:r>
            <a:r>
              <a:rPr b="0" dirty="0">
                <a:latin typeface="Courier New" panose="02070309020205020404"/>
                <a:cs typeface="Courier New" panose="02070309020205020404"/>
              </a:rPr>
              <a:t>(</a:t>
            </a:r>
            <a:r>
              <a:rPr b="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std_dev</a:t>
            </a:r>
            <a:r>
              <a:rPr b="0" spc="-12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b="0" dirty="0">
                <a:latin typeface="Courier New" panose="02070309020205020404"/>
                <a:cs typeface="Courier New" panose="02070309020205020404"/>
              </a:rPr>
              <a:t>/</a:t>
            </a:r>
            <a:r>
              <a:rPr b="0" spc="-130" dirty="0">
                <a:latin typeface="Courier New" panose="02070309020205020404"/>
                <a:cs typeface="Courier New" panose="02070309020205020404"/>
              </a:rPr>
              <a:t> </a:t>
            </a:r>
            <a:r>
              <a:rPr b="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mean_value</a:t>
            </a:r>
            <a:r>
              <a:rPr b="0" dirty="0">
                <a:latin typeface="Courier New" panose="02070309020205020404"/>
                <a:cs typeface="Courier New" panose="02070309020205020404"/>
              </a:rPr>
              <a:t>)</a:t>
            </a:r>
            <a:r>
              <a:rPr b="0" spc="-130" dirty="0">
                <a:latin typeface="Courier New" panose="02070309020205020404"/>
                <a:cs typeface="Courier New" panose="02070309020205020404"/>
              </a:rPr>
              <a:t> </a:t>
            </a:r>
            <a:r>
              <a:rPr b="0" dirty="0">
                <a:latin typeface="Courier New" panose="02070309020205020404"/>
                <a:cs typeface="Courier New" panose="02070309020205020404"/>
              </a:rPr>
              <a:t>*</a:t>
            </a:r>
            <a:r>
              <a:rPr b="0" spc="-135" dirty="0">
                <a:latin typeface="Courier New" panose="02070309020205020404"/>
                <a:cs typeface="Courier New" panose="02070309020205020404"/>
              </a:rPr>
              <a:t> </a:t>
            </a:r>
            <a:r>
              <a:rPr b="0" spc="-25" dirty="0">
                <a:latin typeface="Courier New" panose="02070309020205020404"/>
                <a:cs typeface="Courier New" panose="02070309020205020404"/>
              </a:rPr>
              <a:t>100 </a:t>
            </a:r>
            <a:r>
              <a:rPr b="0" dirty="0">
                <a:latin typeface="Courier New" panose="02070309020205020404"/>
                <a:cs typeface="Courier New" panose="02070309020205020404"/>
              </a:rPr>
              <a:t>print(f"</a:t>
            </a:r>
            <a:r>
              <a:rPr b="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Коэффициент</a:t>
            </a:r>
            <a:r>
              <a:rPr b="0" spc="-37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b="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вариации:</a:t>
            </a:r>
            <a:r>
              <a:rPr b="0" spc="-34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b="0" spc="-10" dirty="0">
                <a:latin typeface="Courier New" panose="02070309020205020404"/>
                <a:cs typeface="Courier New" panose="02070309020205020404"/>
              </a:rPr>
              <a:t>{</a:t>
            </a:r>
            <a:r>
              <a:rPr b="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cv_value</a:t>
            </a:r>
            <a:r>
              <a:rPr b="0" spc="-10" dirty="0">
                <a:latin typeface="Courier New" panose="02070309020205020404"/>
                <a:cs typeface="Courier New" panose="02070309020205020404"/>
              </a:rPr>
              <a:t>:.2f}%")</a:t>
            </a:r>
            <a:endParaRPr b="0" spc="-10" dirty="0">
              <a:latin typeface="Courier New" panose="02070309020205020404"/>
              <a:cs typeface="Courier New" panose="02070309020205020404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Квартили</a:t>
            </a:r>
            <a:endParaRPr spc="-10" dirty="0"/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4500" spc="-10" dirty="0"/>
              <a:t>Quartiles</a:t>
            </a:r>
            <a:endParaRPr sz="4500"/>
          </a:p>
        </p:txBody>
      </p:sp>
      <p:sp>
        <p:nvSpPr>
          <p:cNvPr id="3" name="object 3"/>
          <p:cNvSpPr txBox="1"/>
          <p:nvPr/>
        </p:nvSpPr>
        <p:spPr>
          <a:xfrm>
            <a:off x="1023593" y="3254602"/>
            <a:ext cx="9455785" cy="7103745"/>
          </a:xfrm>
          <a:prstGeom prst="rect">
            <a:avLst/>
          </a:prstGeom>
        </p:spPr>
        <p:txBody>
          <a:bodyPr vert="horz" wrap="square" lIns="0" tIns="176530" rIns="0" bIns="0" rtlCol="0">
            <a:spAutoFit/>
          </a:bodyPr>
          <a:lstStyle/>
          <a:p>
            <a:pPr marL="307975">
              <a:lnSpc>
                <a:spcPct val="100000"/>
              </a:lnSpc>
              <a:spcBef>
                <a:spcPts val="1390"/>
              </a:spcBef>
            </a:pPr>
            <a:r>
              <a:rPr lang="en-US" altLang="en-US" sz="2950" spc="40" dirty="0">
                <a:latin typeface="Trebuchet MS" panose="020B0603020202020204"/>
                <a:cs typeface="Trebuchet MS" panose="020B0603020202020204"/>
              </a:rPr>
              <a:t>Деректерді</a:t>
            </a:r>
            <a:r>
              <a:rPr lang="en-US" altLang="ru-RU" sz="2950" spc="40" dirty="0">
                <a:latin typeface="Trebuchet MS" panose="020B0603020202020204"/>
                <a:cs typeface="Trebuchet MS" panose="020B0603020202020204"/>
              </a:rPr>
              <a:t> 4 </a:t>
            </a:r>
            <a:r>
              <a:rPr lang="en-US" altLang="en-US" sz="2950" spc="40" dirty="0">
                <a:latin typeface="Trebuchet MS" panose="020B0603020202020204"/>
                <a:cs typeface="Trebuchet MS" panose="020B0603020202020204"/>
              </a:rPr>
              <a:t>тең</a:t>
            </a:r>
            <a:r>
              <a:rPr lang="en-US" altLang="ru-RU" sz="2950" spc="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2950" spc="40" dirty="0">
                <a:latin typeface="Trebuchet MS" panose="020B0603020202020204"/>
                <a:cs typeface="Trebuchet MS" panose="020B0603020202020204"/>
              </a:rPr>
              <a:t>бөлікке</a:t>
            </a:r>
            <a:r>
              <a:rPr lang="en-US" altLang="ru-RU" sz="2950" spc="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2950" spc="40" dirty="0">
                <a:latin typeface="Trebuchet MS" panose="020B0603020202020204"/>
                <a:cs typeface="Trebuchet MS" panose="020B0603020202020204"/>
              </a:rPr>
              <a:t>бөліңіз</a:t>
            </a:r>
            <a:r>
              <a:rPr sz="2950" spc="40" dirty="0">
                <a:latin typeface="Trebuchet MS" panose="020B0603020202020204"/>
                <a:cs typeface="Trebuchet MS" panose="020B0603020202020204"/>
              </a:rPr>
              <a:t>.</a:t>
            </a:r>
            <a:endParaRPr sz="2950">
              <a:latin typeface="Trebuchet MS" panose="020B0603020202020204"/>
              <a:cs typeface="Trebuchet MS" panose="020B0603020202020204"/>
            </a:endParaRPr>
          </a:p>
          <a:p>
            <a:pPr marL="891540" marR="5080" indent="-378460">
              <a:lnSpc>
                <a:spcPts val="2920"/>
              </a:lnSpc>
              <a:spcBef>
                <a:spcPts val="2905"/>
              </a:spcBef>
              <a:buSzPct val="124000"/>
              <a:buFont typeface="Trebuchet MS" panose="020B0603020202020204"/>
              <a:buChar char="•"/>
              <a:tabLst>
                <a:tab pos="891540" algn="l"/>
              </a:tabLst>
            </a:pPr>
            <a:r>
              <a:rPr sz="2950" b="1" dirty="0">
                <a:latin typeface="Arial" panose="020B0604020202020204"/>
                <a:cs typeface="Arial" panose="020B0604020202020204"/>
              </a:rPr>
              <a:t>Q1</a:t>
            </a:r>
            <a:r>
              <a:rPr sz="295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950" b="1" dirty="0">
                <a:latin typeface="Arial" panose="020B0604020202020204"/>
                <a:cs typeface="Arial" panose="020B0604020202020204"/>
              </a:rPr>
              <a:t>(</a:t>
            </a:r>
            <a:r>
              <a:rPr lang="" altLang="" sz="2950" b="1" dirty="0">
                <a:latin typeface="Arial" panose="020B0604020202020204"/>
                <a:cs typeface="Arial" panose="020B0604020202020204"/>
              </a:rPr>
              <a:t>бірінші</a:t>
            </a:r>
            <a:r>
              <a:rPr sz="2950" b="1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2950" b="1" dirty="0">
                <a:latin typeface="Arial" panose="020B0604020202020204"/>
                <a:cs typeface="Arial" panose="020B0604020202020204"/>
              </a:rPr>
              <a:t>квартиль)</a:t>
            </a:r>
            <a:r>
              <a:rPr sz="295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95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295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950" dirty="0">
                <a:latin typeface="Trebuchet MS" panose="020B0603020202020204"/>
                <a:cs typeface="Trebuchet MS" panose="020B0603020202020204"/>
              </a:rPr>
              <a:t>25%</a:t>
            </a:r>
            <a:r>
              <a:rPr sz="2950" spc="-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2950" spc="-10" dirty="0">
                <a:latin typeface="Trebuchet MS" panose="020B0603020202020204"/>
                <a:cs typeface="Trebuchet MS" panose="020B0603020202020204"/>
              </a:rPr>
              <a:t>деректер</a:t>
            </a:r>
            <a:r>
              <a:rPr lang="en-US" altLang="ru-RU" sz="2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2950" spc="-10" dirty="0">
                <a:latin typeface="Trebuchet MS" panose="020B0603020202020204"/>
                <a:cs typeface="Trebuchet MS" panose="020B0603020202020204"/>
              </a:rPr>
              <a:t>осы</a:t>
            </a:r>
            <a:r>
              <a:rPr lang="en-US" altLang="ru-RU" sz="2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2950" spc="-10" dirty="0">
                <a:latin typeface="Trebuchet MS" panose="020B0603020202020204"/>
                <a:cs typeface="Trebuchet MS" panose="020B0603020202020204"/>
              </a:rPr>
              <a:t>мәннен</a:t>
            </a:r>
            <a:r>
              <a:rPr lang="en-US" altLang="ru-RU" sz="2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2950" spc="-10" dirty="0">
                <a:latin typeface="Trebuchet MS" panose="020B0603020202020204"/>
                <a:cs typeface="Trebuchet MS" panose="020B0603020202020204"/>
              </a:rPr>
              <a:t>төмен</a:t>
            </a:r>
            <a:r>
              <a:rPr sz="295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2950">
              <a:latin typeface="Trebuchet MS" panose="020B0603020202020204"/>
              <a:cs typeface="Trebuchet MS" panose="020B0603020202020204"/>
            </a:endParaRPr>
          </a:p>
          <a:p>
            <a:pPr marL="918845" indent="-375920">
              <a:lnSpc>
                <a:spcPct val="100000"/>
              </a:lnSpc>
              <a:spcBef>
                <a:spcPts val="2535"/>
              </a:spcBef>
              <a:buSzPct val="124000"/>
              <a:buFont typeface="Trebuchet MS" panose="020B0603020202020204"/>
              <a:buChar char="•"/>
              <a:tabLst>
                <a:tab pos="918210" algn="l"/>
              </a:tabLst>
            </a:pPr>
            <a:r>
              <a:rPr sz="2950" b="1" dirty="0">
                <a:latin typeface="Arial" panose="020B0604020202020204"/>
                <a:cs typeface="Arial" panose="020B0604020202020204"/>
              </a:rPr>
              <a:t>Q2</a:t>
            </a:r>
            <a:r>
              <a:rPr sz="2950" b="1" spc="280" dirty="0">
                <a:latin typeface="Arial" panose="020B0604020202020204"/>
                <a:cs typeface="Arial" panose="020B0604020202020204"/>
              </a:rPr>
              <a:t> </a:t>
            </a:r>
            <a:r>
              <a:rPr sz="2950" b="1" dirty="0">
                <a:latin typeface="Arial" panose="020B0604020202020204"/>
                <a:cs typeface="Arial" panose="020B0604020202020204"/>
              </a:rPr>
              <a:t>(медиана)</a:t>
            </a:r>
            <a:r>
              <a:rPr sz="2950" b="1" spc="310" dirty="0">
                <a:latin typeface="Arial" panose="020B0604020202020204"/>
                <a:cs typeface="Arial" panose="020B0604020202020204"/>
              </a:rPr>
              <a:t> </a:t>
            </a:r>
            <a:r>
              <a:rPr sz="295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2950" spc="21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950" dirty="0">
                <a:latin typeface="Trebuchet MS" panose="020B0603020202020204"/>
                <a:cs typeface="Trebuchet MS" panose="020B0603020202020204"/>
              </a:rPr>
              <a:t>50%</a:t>
            </a:r>
            <a:r>
              <a:rPr sz="2950" spc="229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2950" spc="-10" dirty="0">
                <a:latin typeface="Trebuchet MS" panose="020B0603020202020204"/>
                <a:cs typeface="Trebuchet MS" panose="020B0603020202020204"/>
              </a:rPr>
              <a:t>төмендегі</a:t>
            </a:r>
            <a:r>
              <a:rPr lang="en-US" altLang="ru-RU" sz="2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2950" spc="-10" dirty="0">
                <a:latin typeface="Trebuchet MS" panose="020B0603020202020204"/>
                <a:cs typeface="Trebuchet MS" panose="020B0603020202020204"/>
              </a:rPr>
              <a:t>деректер</a:t>
            </a:r>
            <a:r>
              <a:rPr sz="295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2950">
              <a:latin typeface="Trebuchet MS" panose="020B0603020202020204"/>
              <a:cs typeface="Trebuchet MS" panose="020B0603020202020204"/>
            </a:endParaRPr>
          </a:p>
          <a:p>
            <a:pPr marL="890270" indent="-376555">
              <a:lnSpc>
                <a:spcPct val="100000"/>
              </a:lnSpc>
              <a:spcBef>
                <a:spcPts val="2210"/>
              </a:spcBef>
              <a:buSzPct val="124000"/>
              <a:buFont typeface="Trebuchet MS" panose="020B0603020202020204"/>
              <a:buChar char="•"/>
              <a:tabLst>
                <a:tab pos="889635" algn="l"/>
              </a:tabLst>
            </a:pPr>
            <a:r>
              <a:rPr sz="2950" b="1" dirty="0">
                <a:latin typeface="Arial" panose="020B0604020202020204"/>
                <a:cs typeface="Arial" panose="020B0604020202020204"/>
              </a:rPr>
              <a:t>Q3</a:t>
            </a:r>
            <a:r>
              <a:rPr sz="2950" b="1" spc="250" dirty="0">
                <a:latin typeface="Arial" panose="020B0604020202020204"/>
                <a:cs typeface="Arial" panose="020B0604020202020204"/>
              </a:rPr>
              <a:t> </a:t>
            </a:r>
            <a:r>
              <a:rPr sz="2950" b="1" dirty="0">
                <a:latin typeface="Arial" panose="020B0604020202020204"/>
                <a:cs typeface="Arial" panose="020B0604020202020204"/>
              </a:rPr>
              <a:t>(</a:t>
            </a:r>
            <a:r>
              <a:rPr lang="" altLang="" sz="2950" b="1" dirty="0">
                <a:latin typeface="Arial" panose="020B0604020202020204"/>
                <a:cs typeface="Arial" panose="020B0604020202020204"/>
              </a:rPr>
              <a:t>үшінші</a:t>
            </a:r>
            <a:r>
              <a:rPr sz="2950" b="1" spc="270" dirty="0">
                <a:latin typeface="Arial" panose="020B0604020202020204"/>
                <a:cs typeface="Arial" panose="020B0604020202020204"/>
              </a:rPr>
              <a:t> </a:t>
            </a:r>
            <a:r>
              <a:rPr sz="2950" b="1" dirty="0">
                <a:latin typeface="Arial" panose="020B0604020202020204"/>
                <a:cs typeface="Arial" panose="020B0604020202020204"/>
              </a:rPr>
              <a:t>квартиль)</a:t>
            </a:r>
            <a:r>
              <a:rPr sz="2950" b="1" spc="265" dirty="0">
                <a:latin typeface="Arial" panose="020B0604020202020204"/>
                <a:cs typeface="Arial" panose="020B0604020202020204"/>
              </a:rPr>
              <a:t> </a:t>
            </a:r>
            <a:r>
              <a:rPr sz="295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2950" spc="18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950" dirty="0">
                <a:latin typeface="Trebuchet MS" panose="020B0603020202020204"/>
                <a:cs typeface="Trebuchet MS" panose="020B0603020202020204"/>
              </a:rPr>
              <a:t>75%</a:t>
            </a:r>
            <a:r>
              <a:rPr sz="2950" spc="18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2950" spc="-10" dirty="0">
                <a:latin typeface="Trebuchet MS" panose="020B0603020202020204"/>
                <a:cs typeface="Trebuchet MS" panose="020B0603020202020204"/>
              </a:rPr>
              <a:t>төмендегі</a:t>
            </a:r>
            <a:r>
              <a:rPr lang="en-US" altLang="ru-RU" sz="2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2950" spc="-10" dirty="0">
                <a:latin typeface="Trebuchet MS" panose="020B0603020202020204"/>
                <a:cs typeface="Trebuchet MS" panose="020B0603020202020204"/>
              </a:rPr>
              <a:t>деректер</a:t>
            </a:r>
            <a:r>
              <a:rPr sz="295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2950">
              <a:latin typeface="Trebuchet MS" panose="020B0603020202020204"/>
              <a:cs typeface="Trebuchet MS" panose="020B0603020202020204"/>
            </a:endParaRPr>
          </a:p>
          <a:p>
            <a:pPr marL="388620" indent="-375920">
              <a:lnSpc>
                <a:spcPts val="3440"/>
              </a:lnSpc>
              <a:spcBef>
                <a:spcPts val="2280"/>
              </a:spcBef>
              <a:buSzPct val="124000"/>
              <a:buFont typeface="Trebuchet MS" panose="020B0603020202020204"/>
              <a:buChar char="•"/>
              <a:tabLst>
                <a:tab pos="388620" algn="l"/>
              </a:tabLst>
            </a:pPr>
            <a:r>
              <a:rPr lang="" altLang="" sz="2950" b="1" spc="-10" dirty="0">
                <a:latin typeface="Arial" panose="020B0604020202020204"/>
                <a:cs typeface="Arial" panose="020B0604020202020204"/>
              </a:rPr>
              <a:t>Мысал</a:t>
            </a:r>
            <a:r>
              <a:rPr sz="2950" b="1" spc="-10" dirty="0">
                <a:latin typeface="Arial" panose="020B0604020202020204"/>
                <a:cs typeface="Arial" panose="020B0604020202020204"/>
              </a:rPr>
              <a:t>:</a:t>
            </a:r>
            <a:endParaRPr sz="2950">
              <a:latin typeface="Arial" panose="020B0604020202020204"/>
              <a:cs typeface="Arial" panose="020B0604020202020204"/>
            </a:endParaRPr>
          </a:p>
          <a:p>
            <a:pPr marL="388620">
              <a:lnSpc>
                <a:spcPts val="3440"/>
              </a:lnSpc>
            </a:pPr>
            <a:r>
              <a:rPr lang="" altLang="" sz="2950" dirty="0">
                <a:latin typeface="Trebuchet MS" panose="020B0603020202020204"/>
                <a:cs typeface="Trebuchet MS" panose="020B0603020202020204"/>
              </a:rPr>
              <a:t>Егер деректер</a:t>
            </a:r>
            <a:r>
              <a:rPr sz="2950" dirty="0">
                <a:latin typeface="Trebuchet MS" panose="020B0603020202020204"/>
                <a:cs typeface="Trebuchet MS" panose="020B0603020202020204"/>
              </a:rPr>
              <a:t>:</a:t>
            </a:r>
            <a:r>
              <a:rPr sz="2950" spc="-9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950" b="1" dirty="0">
                <a:latin typeface="Arial" panose="020B0604020202020204"/>
                <a:cs typeface="Arial" panose="020B0604020202020204"/>
              </a:rPr>
              <a:t>2,</a:t>
            </a:r>
            <a:r>
              <a:rPr sz="295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950" b="1" dirty="0">
                <a:latin typeface="Arial" panose="020B0604020202020204"/>
                <a:cs typeface="Arial" panose="020B0604020202020204"/>
              </a:rPr>
              <a:t>4,</a:t>
            </a:r>
            <a:r>
              <a:rPr sz="2950" b="1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950" b="1" dirty="0">
                <a:latin typeface="Arial" panose="020B0604020202020204"/>
                <a:cs typeface="Arial" panose="020B0604020202020204"/>
              </a:rPr>
              <a:t>6,</a:t>
            </a:r>
            <a:r>
              <a:rPr sz="295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950" b="1" dirty="0">
                <a:latin typeface="Arial" panose="020B0604020202020204"/>
                <a:cs typeface="Arial" panose="020B0604020202020204"/>
              </a:rPr>
              <a:t>8,</a:t>
            </a:r>
            <a:r>
              <a:rPr sz="295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950" b="1" dirty="0">
                <a:latin typeface="Arial" panose="020B0604020202020204"/>
                <a:cs typeface="Arial" panose="020B0604020202020204"/>
              </a:rPr>
              <a:t>10</a:t>
            </a:r>
            <a:r>
              <a:rPr sz="2950" dirty="0">
                <a:latin typeface="Trebuchet MS" panose="020B0603020202020204"/>
                <a:cs typeface="Trebuchet MS" panose="020B0603020202020204"/>
              </a:rPr>
              <a:t>,</a:t>
            </a:r>
            <a:r>
              <a:rPr sz="2950" spc="-9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" altLang="" sz="2950" spc="-25" dirty="0">
                <a:latin typeface="Trebuchet MS" panose="020B0603020202020204"/>
                <a:cs typeface="Trebuchet MS" panose="020B0603020202020204"/>
              </a:rPr>
              <a:t>онда</a:t>
            </a:r>
            <a:r>
              <a:rPr sz="2950" spc="-25" dirty="0">
                <a:latin typeface="Trebuchet MS" panose="020B0603020202020204"/>
                <a:cs typeface="Trebuchet MS" panose="020B0603020202020204"/>
              </a:rPr>
              <a:t>:</a:t>
            </a:r>
            <a:endParaRPr sz="2950">
              <a:latin typeface="Trebuchet MS" panose="020B0603020202020204"/>
              <a:cs typeface="Trebuchet MS" panose="020B0603020202020204"/>
            </a:endParaRPr>
          </a:p>
          <a:p>
            <a:pPr marL="890270" lvl="1" indent="-376555">
              <a:lnSpc>
                <a:spcPct val="100000"/>
              </a:lnSpc>
              <a:spcBef>
                <a:spcPts val="2320"/>
              </a:spcBef>
              <a:buSzPct val="124000"/>
              <a:buChar char="•"/>
              <a:tabLst>
                <a:tab pos="889635" algn="l"/>
              </a:tabLst>
            </a:pPr>
            <a:r>
              <a:rPr sz="2950" spc="155" dirty="0">
                <a:latin typeface="Trebuchet MS" panose="020B0603020202020204"/>
                <a:cs typeface="Trebuchet MS" panose="020B0603020202020204"/>
              </a:rPr>
              <a:t>Q1</a:t>
            </a:r>
            <a:r>
              <a:rPr sz="2950" spc="-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950" spc="135" dirty="0">
                <a:latin typeface="Trebuchet MS" panose="020B0603020202020204"/>
                <a:cs typeface="Trebuchet MS" panose="020B0603020202020204"/>
              </a:rPr>
              <a:t>=</a:t>
            </a:r>
            <a:r>
              <a:rPr sz="2950" spc="-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950" spc="85" dirty="0">
                <a:latin typeface="Trebuchet MS" panose="020B0603020202020204"/>
                <a:cs typeface="Trebuchet MS" panose="020B0603020202020204"/>
              </a:rPr>
              <a:t>3</a:t>
            </a:r>
            <a:endParaRPr sz="2950">
              <a:latin typeface="Trebuchet MS" panose="020B0603020202020204"/>
              <a:cs typeface="Trebuchet MS" panose="020B0603020202020204"/>
            </a:endParaRPr>
          </a:p>
          <a:p>
            <a:pPr marL="890270" lvl="1" indent="-376555">
              <a:lnSpc>
                <a:spcPct val="100000"/>
              </a:lnSpc>
              <a:spcBef>
                <a:spcPts val="2135"/>
              </a:spcBef>
              <a:buSzPct val="124000"/>
              <a:buChar char="•"/>
              <a:tabLst>
                <a:tab pos="889635" algn="l"/>
              </a:tabLst>
            </a:pPr>
            <a:r>
              <a:rPr sz="2950" dirty="0">
                <a:latin typeface="Trebuchet MS" panose="020B0603020202020204"/>
                <a:cs typeface="Trebuchet MS" panose="020B0603020202020204"/>
              </a:rPr>
              <a:t>Медиана</a:t>
            </a:r>
            <a:r>
              <a:rPr sz="2950" spc="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950" dirty="0">
                <a:latin typeface="Trebuchet MS" panose="020B0603020202020204"/>
                <a:cs typeface="Trebuchet MS" panose="020B0603020202020204"/>
              </a:rPr>
              <a:t>(Q2)</a:t>
            </a:r>
            <a:r>
              <a:rPr sz="2950" spc="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950" dirty="0">
                <a:latin typeface="Trebuchet MS" panose="020B0603020202020204"/>
                <a:cs typeface="Trebuchet MS" panose="020B0603020202020204"/>
              </a:rPr>
              <a:t>=</a:t>
            </a:r>
            <a:r>
              <a:rPr sz="2950" spc="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950" spc="-50" dirty="0">
                <a:latin typeface="Trebuchet MS" panose="020B0603020202020204"/>
                <a:cs typeface="Trebuchet MS" panose="020B0603020202020204"/>
              </a:rPr>
              <a:t>6</a:t>
            </a:r>
            <a:endParaRPr sz="2950">
              <a:latin typeface="Trebuchet MS" panose="020B0603020202020204"/>
              <a:cs typeface="Trebuchet MS" panose="020B0603020202020204"/>
            </a:endParaRPr>
          </a:p>
          <a:p>
            <a:pPr marL="890270" lvl="1" indent="-376555">
              <a:lnSpc>
                <a:spcPct val="100000"/>
              </a:lnSpc>
              <a:spcBef>
                <a:spcPts val="2135"/>
              </a:spcBef>
              <a:buSzPct val="124000"/>
              <a:buChar char="•"/>
              <a:tabLst>
                <a:tab pos="889635" algn="l"/>
              </a:tabLst>
            </a:pPr>
            <a:r>
              <a:rPr sz="2950" spc="155" dirty="0">
                <a:latin typeface="Trebuchet MS" panose="020B0603020202020204"/>
                <a:cs typeface="Trebuchet MS" panose="020B0603020202020204"/>
              </a:rPr>
              <a:t>Q3</a:t>
            </a:r>
            <a:r>
              <a:rPr sz="2950" spc="-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950" spc="135" dirty="0">
                <a:latin typeface="Trebuchet MS" panose="020B0603020202020204"/>
                <a:cs typeface="Trebuchet MS" panose="020B0603020202020204"/>
              </a:rPr>
              <a:t>=</a:t>
            </a:r>
            <a:r>
              <a:rPr sz="2950" spc="-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950" spc="85" dirty="0">
                <a:latin typeface="Trebuchet MS" panose="020B0603020202020204"/>
                <a:cs typeface="Trebuchet MS" panose="020B0603020202020204"/>
              </a:rPr>
              <a:t>9</a:t>
            </a:r>
            <a:endParaRPr sz="2950">
              <a:latin typeface="Trebuchet MS" panose="020B0603020202020204"/>
              <a:cs typeface="Trebuchet MS" panose="020B0603020202020204"/>
            </a:endParaRPr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2232965" y="981050"/>
            <a:ext cx="6030061" cy="402008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27785" y="5242935"/>
            <a:ext cx="8040039" cy="236595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161747" y="8133382"/>
            <a:ext cx="8159670" cy="1600794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1306523" y="3699289"/>
            <a:ext cx="7184208" cy="248075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9021" y="883643"/>
            <a:ext cx="18066056" cy="1677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5">
              <a:lnSpc>
                <a:spcPts val="8325"/>
              </a:lnSpc>
              <a:spcBef>
                <a:spcPts val="95"/>
              </a:spcBef>
            </a:pPr>
            <a:r>
              <a:rPr lang="en-US" altLang="en-US" spc="-10" dirty="0"/>
              <a:t>Квартильаралық</a:t>
            </a:r>
            <a:r>
              <a:rPr lang="en-US" altLang="ru-RU" spc="-10" dirty="0"/>
              <a:t> </a:t>
            </a:r>
            <a:r>
              <a:rPr lang="en-US" altLang="en-US" spc="-10" dirty="0"/>
              <a:t>диапазон</a:t>
            </a:r>
            <a:endParaRPr lang="en-US" altLang="en-US" spc="-10" dirty="0"/>
          </a:p>
          <a:p>
            <a:pPr marL="17145">
              <a:lnSpc>
                <a:spcPts val="4665"/>
              </a:lnSpc>
            </a:pPr>
            <a:r>
              <a:rPr sz="3950" dirty="0"/>
              <a:t>IQR</a:t>
            </a:r>
            <a:r>
              <a:rPr sz="3950" spc="60" dirty="0"/>
              <a:t> </a:t>
            </a:r>
            <a:r>
              <a:rPr sz="3950" dirty="0"/>
              <a:t>-</a:t>
            </a:r>
            <a:r>
              <a:rPr sz="3950" spc="90" dirty="0"/>
              <a:t> </a:t>
            </a:r>
            <a:r>
              <a:rPr sz="3950" dirty="0"/>
              <a:t>Interquartile</a:t>
            </a:r>
            <a:r>
              <a:rPr sz="3950" spc="70" dirty="0"/>
              <a:t> </a:t>
            </a:r>
            <a:r>
              <a:rPr sz="3950" spc="-10" dirty="0"/>
              <a:t>Range</a:t>
            </a:r>
            <a:endParaRPr sz="3950"/>
          </a:p>
        </p:txBody>
      </p:sp>
      <p:sp>
        <p:nvSpPr>
          <p:cNvPr id="4" name="object 4"/>
          <p:cNvSpPr txBox="1"/>
          <p:nvPr/>
        </p:nvSpPr>
        <p:spPr>
          <a:xfrm>
            <a:off x="1524977" y="3319315"/>
            <a:ext cx="7967980" cy="1101725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12700" marR="5080">
              <a:lnSpc>
                <a:spcPts val="3800"/>
              </a:lnSpc>
              <a:spcBef>
                <a:spcPts val="1005"/>
              </a:spcBef>
            </a:pP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Үшінші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және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бірінші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квартильдер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арасындағы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айырмашылық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:</a:t>
            </a:r>
            <a:endParaRPr lang="en-US" altLang="ru-RU" sz="395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24977" y="6771723"/>
            <a:ext cx="10370185" cy="2187575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" marR="5080">
              <a:lnSpc>
                <a:spcPts val="4070"/>
              </a:lnSpc>
              <a:spcBef>
                <a:spcPts val="790"/>
              </a:spcBef>
            </a:pPr>
            <a:r>
              <a:rPr lang="" altLang="en-US" sz="3950">
                <a:latin typeface="Trebuchet MS" panose="020B0603020202020204"/>
                <a:cs typeface="Trebuchet MS" panose="020B0603020202020204"/>
              </a:rPr>
              <a:t>Ш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ектен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тыс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мәндерді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анықтау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үшін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пайдаланылады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: [Q1 - 1,5 * IQR, Q3 + 1,5 * IQR]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ауқымынан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тыс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мәндер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шектен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тыс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мәндер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болып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саналады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95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659646" y="2950516"/>
            <a:ext cx="2358390" cy="69850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741045" marR="5080" indent="-728980">
              <a:lnSpc>
                <a:spcPts val="2530"/>
              </a:lnSpc>
              <a:spcBef>
                <a:spcPts val="380"/>
              </a:spcBef>
            </a:pPr>
            <a:r>
              <a:rPr sz="2300" spc="-20" dirty="0">
                <a:latin typeface="Trebuchet MS" panose="020B0603020202020204"/>
                <a:cs typeface="Trebuchet MS" panose="020B0603020202020204"/>
              </a:rPr>
              <a:t>Межквартильный </a:t>
            </a:r>
            <a:r>
              <a:rPr sz="2300" spc="-10" dirty="0">
                <a:latin typeface="Trebuchet MS" panose="020B0603020202020204"/>
                <a:cs typeface="Trebuchet MS" panose="020B0603020202020204"/>
              </a:rPr>
              <a:t>размах</a:t>
            </a:r>
            <a:endParaRPr sz="2300">
              <a:latin typeface="Trebuchet MS" panose="020B0603020202020204"/>
              <a:cs typeface="Trebuchet MS" panose="020B0603020202020204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29627" y="5328531"/>
            <a:ext cx="3626774" cy="47306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593" y="423406"/>
            <a:ext cx="6795134" cy="1089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" spc="-365" dirty="0"/>
              <a:t>Орташа</a:t>
            </a:r>
            <a:r>
              <a:rPr spc="-365" dirty="0"/>
              <a:t> </a:t>
            </a:r>
            <a:r>
              <a:rPr spc="-10" dirty="0"/>
              <a:t>(Mean)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936727" y="1828500"/>
            <a:ext cx="17920970" cy="337058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514985" marR="5080" indent="-502920">
              <a:lnSpc>
                <a:spcPct val="84000"/>
              </a:lnSpc>
              <a:spcBef>
                <a:spcPts val="865"/>
              </a:spcBef>
              <a:buSzPct val="123000"/>
              <a:buFont typeface="Trebuchet MS" panose="020B0603020202020204"/>
              <a:buChar char="•"/>
              <a:tabLst>
                <a:tab pos="514350" algn="l"/>
              </a:tabLst>
            </a:pP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Арифметикалық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орта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–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бұл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барлық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мәндердің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олардың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санына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бөлінген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қосындысы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.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Ол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деректердің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" altLang="en-US" sz="3950" spc="75" dirty="0">
                <a:latin typeface="Trebuchet MS" panose="020B0603020202020204"/>
                <a:cs typeface="Trebuchet MS" panose="020B0603020202020204"/>
              </a:rPr>
              <a:t>«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орташа</a:t>
            </a:r>
            <a:r>
              <a:rPr lang="" altLang="en-US" sz="3950" spc="75" dirty="0">
                <a:latin typeface="Trebuchet MS" panose="020B0603020202020204"/>
                <a:cs typeface="Trebuchet MS" panose="020B0603020202020204"/>
              </a:rPr>
              <a:t>»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мәнін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көрсетеді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және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шектен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тыс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мәндерге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</a:rPr>
              <a:t>сезімтал</a:t>
            </a:r>
            <a:r>
              <a:rPr sz="3950" spc="75" dirty="0">
                <a:latin typeface="Trebuchet MS" panose="020B0603020202020204"/>
                <a:cs typeface="Trebuchet MS" panose="020B0603020202020204"/>
              </a:rPr>
              <a:t>.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514985">
              <a:lnSpc>
                <a:spcPct val="100000"/>
              </a:lnSpc>
              <a:spcBef>
                <a:spcPts val="2005"/>
              </a:spcBef>
            </a:pPr>
            <a:r>
              <a:rPr lang="en-US" altLang="en-US" sz="3950" b="1" i="1" spc="70" dirty="0">
                <a:latin typeface="Trebuchet MS" panose="020B0603020202020204"/>
                <a:cs typeface="Trebuchet MS" panose="020B0603020202020204"/>
              </a:rPr>
              <a:t>Мысалы</a:t>
            </a:r>
            <a:r>
              <a:rPr lang="en-US" altLang="ru-RU" sz="3950" b="1" i="1" spc="70" dirty="0">
                <a:latin typeface="Trebuchet MS" panose="020B0603020202020204"/>
                <a:cs typeface="Trebuchet MS" panose="020B0603020202020204"/>
              </a:rPr>
              <a:t>: </a:t>
            </a:r>
            <a:r>
              <a:rPr lang="en-US" altLang="en-US" sz="3950" b="1" i="1" spc="70" dirty="0">
                <a:latin typeface="Trebuchet MS" panose="020B0603020202020204"/>
                <a:cs typeface="Trebuchet MS" panose="020B0603020202020204"/>
              </a:rPr>
              <a:t>сандар</a:t>
            </a:r>
            <a:r>
              <a:rPr lang="en-US" altLang="ru-RU" sz="3950" b="1" i="1" spc="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b="1" i="1" spc="70" dirty="0">
                <a:latin typeface="Trebuchet MS" panose="020B0603020202020204"/>
                <a:cs typeface="Trebuchet MS" panose="020B0603020202020204"/>
              </a:rPr>
              <a:t>берілген</a:t>
            </a:r>
            <a:endParaRPr lang="en-US" altLang="en-US" sz="3950" b="1" i="1" spc="70" dirty="0">
              <a:latin typeface="Trebuchet MS" panose="020B0603020202020204"/>
              <a:cs typeface="Trebuchet MS" panose="020B0603020202020204"/>
            </a:endParaRPr>
          </a:p>
          <a:p>
            <a:pPr marL="514985">
              <a:lnSpc>
                <a:spcPct val="100000"/>
              </a:lnSpc>
              <a:spcBef>
                <a:spcPts val="2005"/>
              </a:spcBef>
            </a:pPr>
            <a:r>
              <a:rPr sz="3950" b="1" i="1" spc="70" dirty="0">
                <a:latin typeface="Trebuchet MS" panose="020B0603020202020204"/>
                <a:cs typeface="Trebuchet MS" panose="020B0603020202020204"/>
              </a:rPr>
              <a:t>1,</a:t>
            </a:r>
            <a:r>
              <a:rPr sz="3950" b="1" i="1" spc="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b="1" i="1" spc="80" dirty="0">
                <a:latin typeface="Trebuchet MS" panose="020B0603020202020204"/>
                <a:cs typeface="Trebuchet MS" panose="020B0603020202020204"/>
              </a:rPr>
              <a:t>2,</a:t>
            </a:r>
            <a:r>
              <a:rPr sz="3950" b="1" i="1" spc="9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b="1" i="1" spc="75" dirty="0">
                <a:latin typeface="Trebuchet MS" panose="020B0603020202020204"/>
                <a:cs typeface="Trebuchet MS" panose="020B0603020202020204"/>
              </a:rPr>
              <a:t>3,</a:t>
            </a:r>
            <a:r>
              <a:rPr sz="3950" b="1" i="1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b="1" i="1" spc="70" dirty="0">
                <a:latin typeface="Trebuchet MS" panose="020B0603020202020204"/>
                <a:cs typeface="Trebuchet MS" panose="020B0603020202020204"/>
              </a:rPr>
              <a:t>4,</a:t>
            </a:r>
            <a:r>
              <a:rPr sz="3950" b="1" i="1" spc="8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b="1" i="1" spc="70" dirty="0">
                <a:latin typeface="Trebuchet MS" panose="020B0603020202020204"/>
                <a:cs typeface="Trebuchet MS" panose="020B0603020202020204"/>
              </a:rPr>
              <a:t>5, </a:t>
            </a:r>
            <a:r>
              <a:rPr sz="3950" b="1" i="1" spc="80" dirty="0">
                <a:latin typeface="Trebuchet MS" panose="020B0603020202020204"/>
                <a:cs typeface="Trebuchet MS" panose="020B0603020202020204"/>
              </a:rPr>
              <a:t>6,</a:t>
            </a:r>
            <a:r>
              <a:rPr sz="3950" b="1" i="1" spc="1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b="1" i="1" spc="75" dirty="0">
                <a:latin typeface="Trebuchet MS" panose="020B0603020202020204"/>
                <a:cs typeface="Trebuchet MS" panose="020B0603020202020204"/>
              </a:rPr>
              <a:t>7,</a:t>
            </a:r>
            <a:r>
              <a:rPr sz="3950" b="1" i="1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b="1" i="1" spc="70" dirty="0">
                <a:latin typeface="Trebuchet MS" panose="020B0603020202020204"/>
                <a:cs typeface="Trebuchet MS" panose="020B0603020202020204"/>
              </a:rPr>
              <a:t>8,</a:t>
            </a:r>
            <a:r>
              <a:rPr sz="3950" b="1" i="1" spc="9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3950" b="1" i="1" spc="40" dirty="0">
                <a:latin typeface="Trebuchet MS" panose="020B0603020202020204"/>
                <a:cs typeface="Trebuchet MS" panose="020B0603020202020204"/>
              </a:rPr>
              <a:t>9</a:t>
            </a:r>
            <a:endParaRPr sz="395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96823" y="6799153"/>
            <a:ext cx="821055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-1664" dirty="0">
                <a:latin typeface="Cambria Math" panose="02040503050406030204"/>
                <a:cs typeface="Cambria Math" panose="02040503050406030204"/>
              </a:rPr>
              <a:t>𝑥</a:t>
            </a:r>
            <a:r>
              <a:rPr sz="3800" spc="5" dirty="0">
                <a:latin typeface="Cambria Math" panose="02040503050406030204"/>
                <a:cs typeface="Cambria Math" panose="02040503050406030204"/>
              </a:rPr>
              <a:t>̅</a:t>
            </a:r>
            <a:r>
              <a:rPr sz="3800" spc="360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60" dirty="0">
                <a:latin typeface="Cambria Math" panose="02040503050406030204"/>
                <a:cs typeface="Cambria Math" panose="02040503050406030204"/>
              </a:rPr>
              <a:t>=</a:t>
            </a:r>
            <a:endParaRPr sz="3800">
              <a:latin typeface="Cambria Math" panose="02040503050406030204"/>
              <a:cs typeface="Cambria Math" panose="0204050305040603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28218" y="6433022"/>
            <a:ext cx="7296150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80" dirty="0">
                <a:latin typeface="Cambria Math" panose="02040503050406030204"/>
                <a:cs typeface="Cambria Math" panose="02040503050406030204"/>
              </a:rPr>
              <a:t>1</a:t>
            </a:r>
            <a:r>
              <a:rPr sz="3800" spc="-5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110" dirty="0">
                <a:latin typeface="Cambria Math" panose="02040503050406030204"/>
                <a:cs typeface="Cambria Math" panose="02040503050406030204"/>
              </a:rPr>
              <a:t>+</a:t>
            </a:r>
            <a:r>
              <a:rPr sz="3800" spc="20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80" dirty="0">
                <a:latin typeface="Cambria Math" panose="02040503050406030204"/>
                <a:cs typeface="Cambria Math" panose="02040503050406030204"/>
              </a:rPr>
              <a:t>2</a:t>
            </a:r>
            <a:r>
              <a:rPr sz="3800" spc="10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110" dirty="0">
                <a:latin typeface="Cambria Math" panose="02040503050406030204"/>
                <a:cs typeface="Cambria Math" panose="02040503050406030204"/>
              </a:rPr>
              <a:t>+</a:t>
            </a:r>
            <a:r>
              <a:rPr sz="3800" spc="20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80" dirty="0">
                <a:latin typeface="Cambria Math" panose="02040503050406030204"/>
                <a:cs typeface="Cambria Math" panose="02040503050406030204"/>
              </a:rPr>
              <a:t>3</a:t>
            </a:r>
            <a:r>
              <a:rPr sz="3800" spc="15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110" dirty="0">
                <a:latin typeface="Cambria Math" panose="02040503050406030204"/>
                <a:cs typeface="Cambria Math" panose="02040503050406030204"/>
              </a:rPr>
              <a:t>+</a:t>
            </a:r>
            <a:r>
              <a:rPr sz="3800" spc="20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80" dirty="0">
                <a:latin typeface="Cambria Math" panose="02040503050406030204"/>
                <a:cs typeface="Cambria Math" panose="02040503050406030204"/>
              </a:rPr>
              <a:t>4</a:t>
            </a:r>
            <a:r>
              <a:rPr sz="3800" spc="10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110" dirty="0">
                <a:latin typeface="Cambria Math" panose="02040503050406030204"/>
                <a:cs typeface="Cambria Math" panose="02040503050406030204"/>
              </a:rPr>
              <a:t>+</a:t>
            </a:r>
            <a:r>
              <a:rPr sz="3800" spc="20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80" dirty="0">
                <a:latin typeface="Cambria Math" panose="02040503050406030204"/>
                <a:cs typeface="Cambria Math" panose="02040503050406030204"/>
              </a:rPr>
              <a:t>5</a:t>
            </a:r>
            <a:r>
              <a:rPr sz="3800" spc="20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110" dirty="0">
                <a:latin typeface="Cambria Math" panose="02040503050406030204"/>
                <a:cs typeface="Cambria Math" panose="02040503050406030204"/>
              </a:rPr>
              <a:t>+</a:t>
            </a:r>
            <a:r>
              <a:rPr sz="3800" spc="10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80" dirty="0">
                <a:latin typeface="Cambria Math" panose="02040503050406030204"/>
                <a:cs typeface="Cambria Math" panose="02040503050406030204"/>
              </a:rPr>
              <a:t>6</a:t>
            </a:r>
            <a:r>
              <a:rPr sz="3800" spc="20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110" dirty="0">
                <a:latin typeface="Cambria Math" panose="02040503050406030204"/>
                <a:cs typeface="Cambria Math" panose="02040503050406030204"/>
              </a:rPr>
              <a:t>+</a:t>
            </a:r>
            <a:r>
              <a:rPr sz="3800" spc="20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80" dirty="0">
                <a:latin typeface="Cambria Math" panose="02040503050406030204"/>
                <a:cs typeface="Cambria Math" panose="02040503050406030204"/>
              </a:rPr>
              <a:t>7</a:t>
            </a:r>
            <a:r>
              <a:rPr sz="3800" spc="5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110" dirty="0">
                <a:latin typeface="Cambria Math" panose="02040503050406030204"/>
                <a:cs typeface="Cambria Math" panose="02040503050406030204"/>
              </a:rPr>
              <a:t>+</a:t>
            </a:r>
            <a:r>
              <a:rPr sz="3800" spc="20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80" dirty="0">
                <a:latin typeface="Cambria Math" panose="02040503050406030204"/>
                <a:cs typeface="Cambria Math" panose="02040503050406030204"/>
              </a:rPr>
              <a:t>8</a:t>
            </a:r>
            <a:r>
              <a:rPr sz="3800" spc="20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110" dirty="0">
                <a:latin typeface="Cambria Math" panose="02040503050406030204"/>
                <a:cs typeface="Cambria Math" panose="02040503050406030204"/>
              </a:rPr>
              <a:t>+</a:t>
            </a:r>
            <a:r>
              <a:rPr sz="3800" spc="20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30" dirty="0">
                <a:latin typeface="Cambria Math" panose="02040503050406030204"/>
                <a:cs typeface="Cambria Math" panose="02040503050406030204"/>
              </a:rPr>
              <a:t>9</a:t>
            </a:r>
            <a:endParaRPr sz="3800">
              <a:latin typeface="Cambria Math" panose="02040503050406030204"/>
              <a:cs typeface="Cambria Math" panose="020405030504060302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22661" y="7122233"/>
            <a:ext cx="305435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30" dirty="0">
                <a:latin typeface="Cambria Math" panose="02040503050406030204"/>
                <a:cs typeface="Cambria Math" panose="02040503050406030204"/>
              </a:rPr>
              <a:t>9</a:t>
            </a:r>
            <a:endParaRPr sz="3800">
              <a:latin typeface="Cambria Math" panose="02040503050406030204"/>
              <a:cs typeface="Cambria Math" panose="02040503050406030204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840989" y="7140923"/>
            <a:ext cx="7271384" cy="32384"/>
          </a:xfrm>
          <a:custGeom>
            <a:avLst/>
            <a:gdLst/>
            <a:ahLst/>
            <a:cxnLst/>
            <a:rect l="l" t="t" r="r" b="b"/>
            <a:pathLst>
              <a:path w="7271384" h="32384">
                <a:moveTo>
                  <a:pt x="7271002" y="105"/>
                </a:moveTo>
                <a:lnTo>
                  <a:pt x="-71" y="105"/>
                </a:lnTo>
                <a:lnTo>
                  <a:pt x="-71" y="32108"/>
                </a:lnTo>
                <a:lnTo>
                  <a:pt x="7271002" y="32108"/>
                </a:lnTo>
                <a:lnTo>
                  <a:pt x="7271002" y="1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10233528" y="6799153"/>
            <a:ext cx="817880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110" dirty="0">
                <a:latin typeface="Cambria Math" panose="02040503050406030204"/>
                <a:cs typeface="Cambria Math" panose="02040503050406030204"/>
              </a:rPr>
              <a:t>=</a:t>
            </a:r>
            <a:r>
              <a:rPr sz="3800" spc="220" dirty="0">
                <a:latin typeface="Cambria Math" panose="02040503050406030204"/>
                <a:cs typeface="Cambria Math" panose="02040503050406030204"/>
              </a:rPr>
              <a:t> </a:t>
            </a:r>
            <a:r>
              <a:rPr sz="3800" spc="20" dirty="0">
                <a:latin typeface="Cambria Math" panose="02040503050406030204"/>
                <a:cs typeface="Cambria Math" panose="02040503050406030204"/>
              </a:rPr>
              <a:t>5</a:t>
            </a:r>
            <a:endParaRPr sz="3800">
              <a:latin typeface="Cambria Math" panose="02040503050406030204"/>
              <a:cs typeface="Cambria Math" panose="020405030504060302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39545" y="8888730"/>
            <a:ext cx="6835140" cy="619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en-US" sz="3950" spc="75" dirty="0">
                <a:latin typeface="Trebuchet MS" panose="020B0603020202020204"/>
                <a:cs typeface="Trebuchet MS" panose="020B0603020202020204"/>
                <a:sym typeface="+mn-ea"/>
              </a:rPr>
              <a:t>Арифметикалық</a:t>
            </a:r>
            <a:r>
              <a:rPr lang="en-US" altLang="ru-RU" sz="3950" spc="75" dirty="0">
                <a:latin typeface="Trebuchet MS" panose="020B0603020202020204"/>
                <a:cs typeface="Trebuchet MS" panose="020B0603020202020204"/>
                <a:sym typeface="+mn-ea"/>
              </a:rPr>
              <a:t> </a:t>
            </a:r>
            <a:r>
              <a:rPr lang="en-US" altLang="en-US" sz="3950" spc="75" dirty="0">
                <a:latin typeface="Trebuchet MS" panose="020B0603020202020204"/>
                <a:cs typeface="Trebuchet MS" panose="020B0603020202020204"/>
                <a:sym typeface="+mn-ea"/>
              </a:rPr>
              <a:t>орта</a:t>
            </a:r>
            <a:endParaRPr sz="3950">
              <a:latin typeface="Trebuchet MS" panose="020B0603020202020204"/>
              <a:cs typeface="Trebuchet MS" panose="020B0603020202020204"/>
            </a:endParaRPr>
          </a:p>
        </p:txBody>
      </p:sp>
      <p:pic>
        <p:nvPicPr>
          <p:cNvPr id="10" name="object 10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2076759" y="3823111"/>
            <a:ext cx="6863541" cy="4385199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9021" y="883643"/>
            <a:ext cx="18066056" cy="1677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5">
              <a:lnSpc>
                <a:spcPts val="8325"/>
              </a:lnSpc>
              <a:spcBef>
                <a:spcPts val="95"/>
              </a:spcBef>
            </a:pPr>
            <a:r>
              <a:rPr spc="-10" dirty="0"/>
              <a:t>Pandas</a:t>
            </a:r>
            <a:r>
              <a:rPr lang="" spc="-10" dirty="0"/>
              <a:t>-пен жұмыс</a:t>
            </a:r>
            <a:endParaRPr spc="-10" dirty="0"/>
          </a:p>
          <a:p>
            <a:pPr marL="17145">
              <a:lnSpc>
                <a:spcPts val="4665"/>
              </a:lnSpc>
            </a:pPr>
            <a:r>
              <a:rPr lang="en-US" altLang="en-US" sz="3950"/>
              <a:t>Квартил</a:t>
            </a:r>
            <a:r>
              <a:rPr lang="en-US" altLang="ru-RU" sz="3950"/>
              <a:t> </a:t>
            </a:r>
            <a:r>
              <a:rPr lang="en-US" altLang="en-US" sz="3950"/>
              <a:t>және</a:t>
            </a:r>
            <a:r>
              <a:rPr lang="en-US" altLang="ru-RU" sz="3950"/>
              <a:t> </a:t>
            </a:r>
            <a:r>
              <a:rPr lang="en-US" altLang="en-US" sz="3950"/>
              <a:t>квартил</a:t>
            </a:r>
            <a:r>
              <a:rPr lang="en-US" altLang="ru-RU" sz="3950"/>
              <a:t> </a:t>
            </a:r>
            <a:r>
              <a:rPr lang="en-US" altLang="en-US" sz="3950"/>
              <a:t>аралық</a:t>
            </a:r>
            <a:r>
              <a:rPr lang="en-US" altLang="ru-RU" sz="3950"/>
              <a:t> </a:t>
            </a:r>
            <a:r>
              <a:rPr lang="en-US" altLang="en-US" sz="3950"/>
              <a:t>диапазон</a:t>
            </a:r>
            <a:endParaRPr lang="en-US" altLang="en-US" sz="395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512022" y="3412907"/>
          <a:ext cx="16180435" cy="1576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3905"/>
                <a:gridCol w="619759"/>
                <a:gridCol w="8130540"/>
                <a:gridCol w="1882775"/>
                <a:gridCol w="2247265"/>
                <a:gridCol w="2457450"/>
              </a:tblGrid>
              <a:tr h="788035">
                <a:tc>
                  <a:txBody>
                    <a:bodyPr/>
                    <a:lstStyle/>
                    <a:p>
                      <a:pPr marL="31750">
                        <a:lnSpc>
                          <a:spcPts val="4495"/>
                        </a:lnSpc>
                      </a:pPr>
                      <a:r>
                        <a:rPr sz="3950" spc="-25" dirty="0">
                          <a:solidFill>
                            <a:srgbClr val="ED210C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q1</a:t>
                      </a:r>
                      <a:endParaRPr sz="395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465" algn="ctr">
                        <a:lnSpc>
                          <a:spcPts val="4495"/>
                        </a:lnSpc>
                      </a:pPr>
                      <a:r>
                        <a:rPr sz="3950" spc="-50" dirty="0">
                          <a:latin typeface="Trebuchet MS" panose="020B0603020202020204"/>
                          <a:cs typeface="Trebuchet MS" panose="020B0603020202020204"/>
                        </a:rPr>
                        <a:t>=</a:t>
                      </a:r>
                      <a:endParaRPr sz="395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ts val="4495"/>
                        </a:lnSpc>
                      </a:pPr>
                      <a:r>
                        <a:rPr sz="3950" spc="-10" dirty="0">
                          <a:latin typeface="Trebuchet MS" panose="020B0603020202020204"/>
                          <a:cs typeface="Trebuchet MS" panose="020B0603020202020204"/>
                        </a:rPr>
                        <a:t>df['</a:t>
                      </a:r>
                      <a:r>
                        <a:rPr sz="3950" spc="-10" dirty="0">
                          <a:solidFill>
                            <a:srgbClr val="ED210C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Значения</a:t>
                      </a:r>
                      <a:r>
                        <a:rPr sz="3950" spc="-10" dirty="0">
                          <a:latin typeface="Trebuchet MS" panose="020B0603020202020204"/>
                          <a:cs typeface="Trebuchet MS" panose="020B0603020202020204"/>
                        </a:rPr>
                        <a:t>'].quantile(0.25)</a:t>
                      </a:r>
                      <a:endParaRPr sz="395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3670" algn="r">
                        <a:lnSpc>
                          <a:spcPts val="4495"/>
                        </a:lnSpc>
                      </a:pPr>
                      <a:r>
                        <a:rPr sz="3950" spc="-50" dirty="0">
                          <a:solidFill>
                            <a:srgbClr val="1DB00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#</a:t>
                      </a:r>
                      <a:endParaRPr sz="395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60020" algn="ctr">
                        <a:lnSpc>
                          <a:spcPts val="4495"/>
                        </a:lnSpc>
                      </a:pPr>
                      <a:r>
                        <a:rPr sz="3950" spc="-10" dirty="0">
                          <a:solidFill>
                            <a:srgbClr val="1DB00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Первый</a:t>
                      </a:r>
                      <a:endParaRPr sz="395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4495"/>
                        </a:lnSpc>
                      </a:pPr>
                      <a:r>
                        <a:rPr sz="3950" spc="-10" dirty="0">
                          <a:solidFill>
                            <a:srgbClr val="1DB00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квартиль</a:t>
                      </a:r>
                      <a:endParaRPr sz="395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0" marB="0"/>
                </a:tc>
              </a:tr>
              <a:tr h="788035">
                <a:tc>
                  <a:txBody>
                    <a:bodyPr/>
                    <a:lstStyle/>
                    <a:p>
                      <a:pPr marL="31750">
                        <a:lnSpc>
                          <a:spcPts val="4725"/>
                        </a:lnSpc>
                        <a:spcBef>
                          <a:spcPts val="1380"/>
                        </a:spcBef>
                      </a:pPr>
                      <a:r>
                        <a:rPr sz="3950" spc="-25" dirty="0">
                          <a:solidFill>
                            <a:srgbClr val="ED210C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q3</a:t>
                      </a:r>
                      <a:endParaRPr sz="395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175260" marB="0"/>
                </a:tc>
                <a:tc>
                  <a:txBody>
                    <a:bodyPr/>
                    <a:lstStyle/>
                    <a:p>
                      <a:pPr marL="37465" algn="ctr">
                        <a:lnSpc>
                          <a:spcPts val="4725"/>
                        </a:lnSpc>
                        <a:spcBef>
                          <a:spcPts val="1380"/>
                        </a:spcBef>
                      </a:pPr>
                      <a:r>
                        <a:rPr sz="3950" spc="-50" dirty="0">
                          <a:latin typeface="Trebuchet MS" panose="020B0603020202020204"/>
                          <a:cs typeface="Trebuchet MS" panose="020B0603020202020204"/>
                        </a:rPr>
                        <a:t>=</a:t>
                      </a:r>
                      <a:endParaRPr sz="395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175260" marB="0"/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ts val="4725"/>
                        </a:lnSpc>
                        <a:spcBef>
                          <a:spcPts val="1380"/>
                        </a:spcBef>
                      </a:pPr>
                      <a:r>
                        <a:rPr sz="3950" spc="-10" dirty="0">
                          <a:latin typeface="Trebuchet MS" panose="020B0603020202020204"/>
                          <a:cs typeface="Trebuchet MS" panose="020B0603020202020204"/>
                        </a:rPr>
                        <a:t>df['</a:t>
                      </a:r>
                      <a:r>
                        <a:rPr sz="3950" spc="-10" dirty="0">
                          <a:solidFill>
                            <a:srgbClr val="ED210C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Значения</a:t>
                      </a:r>
                      <a:r>
                        <a:rPr sz="3950" spc="-10" dirty="0">
                          <a:latin typeface="Trebuchet MS" panose="020B0603020202020204"/>
                          <a:cs typeface="Trebuchet MS" panose="020B0603020202020204"/>
                        </a:rPr>
                        <a:t>'].quantile(0.75)</a:t>
                      </a:r>
                      <a:endParaRPr sz="395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175260" marB="0"/>
                </a:tc>
                <a:tc>
                  <a:txBody>
                    <a:bodyPr/>
                    <a:lstStyle/>
                    <a:p>
                      <a:pPr marR="153670" algn="r">
                        <a:lnSpc>
                          <a:spcPts val="4725"/>
                        </a:lnSpc>
                        <a:spcBef>
                          <a:spcPts val="1380"/>
                        </a:spcBef>
                      </a:pPr>
                      <a:r>
                        <a:rPr sz="3950" spc="-50" dirty="0">
                          <a:solidFill>
                            <a:srgbClr val="1DB00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#</a:t>
                      </a:r>
                      <a:endParaRPr sz="395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175260" marB="0"/>
                </a:tc>
                <a:tc>
                  <a:txBody>
                    <a:bodyPr/>
                    <a:lstStyle/>
                    <a:p>
                      <a:pPr marR="160020" algn="ctr">
                        <a:lnSpc>
                          <a:spcPts val="4725"/>
                        </a:lnSpc>
                        <a:spcBef>
                          <a:spcPts val="1380"/>
                        </a:spcBef>
                      </a:pPr>
                      <a:r>
                        <a:rPr sz="3950" spc="-10" dirty="0">
                          <a:solidFill>
                            <a:srgbClr val="1DB00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Третий</a:t>
                      </a:r>
                      <a:endParaRPr sz="395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17526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4725"/>
                        </a:lnSpc>
                        <a:spcBef>
                          <a:spcPts val="1380"/>
                        </a:spcBef>
                      </a:pPr>
                      <a:r>
                        <a:rPr sz="3950" spc="-10" dirty="0">
                          <a:solidFill>
                            <a:srgbClr val="1DB00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квартиль</a:t>
                      </a:r>
                      <a:endParaRPr sz="395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175260" marB="0"/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524977" y="6361396"/>
            <a:ext cx="15074265" cy="31991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529455" algn="l"/>
              </a:tabLst>
            </a:pP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iqr</a:t>
            </a:r>
            <a:r>
              <a:rPr sz="3950" spc="-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=</a:t>
            </a:r>
            <a:r>
              <a:rPr sz="3950" spc="-45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q3</a:t>
            </a:r>
            <a:r>
              <a:rPr sz="3950" spc="-4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-</a:t>
            </a:r>
            <a:r>
              <a:rPr sz="3950" spc="-45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950" spc="-2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q1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395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#</a:t>
            </a:r>
            <a:r>
              <a:rPr sz="3950" spc="-204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Межквартильный</a:t>
            </a:r>
            <a:r>
              <a:rPr sz="3950" spc="-20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spc="-10" dirty="0">
                <a:solidFill>
                  <a:srgbClr val="1DB000"/>
                </a:solidFill>
                <a:latin typeface="Courier New" panose="02070309020205020404"/>
                <a:cs typeface="Courier New" panose="02070309020205020404"/>
              </a:rPr>
              <a:t>размах</a:t>
            </a:r>
            <a:endParaRPr sz="3950">
              <a:latin typeface="Courier New" panose="02070309020205020404"/>
              <a:cs typeface="Courier New" panose="02070309020205020404"/>
            </a:endParaRPr>
          </a:p>
          <a:p>
            <a:pPr marL="12700" marR="4212590">
              <a:lnSpc>
                <a:spcPct val="166000"/>
              </a:lnSpc>
              <a:spcBef>
                <a:spcPts val="5"/>
              </a:spcBef>
            </a:pPr>
            <a:r>
              <a:rPr sz="3950" dirty="0">
                <a:latin typeface="Courier New" panose="02070309020205020404"/>
                <a:cs typeface="Courier New" panose="02070309020205020404"/>
              </a:rPr>
              <a:t>print(f"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Q1</a:t>
            </a:r>
            <a:r>
              <a:rPr sz="3950" spc="-229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(первый</a:t>
            </a:r>
            <a:r>
              <a:rPr sz="3950" spc="-23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квартиль)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:</a:t>
            </a:r>
            <a:r>
              <a:rPr sz="3950" spc="-225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950" spc="-10" dirty="0">
                <a:latin typeface="Courier New" panose="02070309020205020404"/>
                <a:cs typeface="Courier New" panose="02070309020205020404"/>
              </a:rPr>
              <a:t>{</a:t>
            </a:r>
            <a:r>
              <a:rPr sz="395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q1</a:t>
            </a:r>
            <a:r>
              <a:rPr sz="3950" spc="-10" dirty="0">
                <a:latin typeface="Courier New" panose="02070309020205020404"/>
                <a:cs typeface="Courier New" panose="02070309020205020404"/>
              </a:rPr>
              <a:t>}") 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print(f"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Q3</a:t>
            </a:r>
            <a:r>
              <a:rPr sz="3950" spc="-22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(третий</a:t>
            </a:r>
            <a:r>
              <a:rPr sz="3950" spc="-229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квартиль):</a:t>
            </a:r>
            <a:endParaRPr sz="395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ts val="4550"/>
              </a:lnSpc>
            </a:pPr>
            <a:r>
              <a:rPr sz="395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{q3}</a:t>
            </a:r>
            <a:r>
              <a:rPr sz="3950" spc="-10" dirty="0">
                <a:latin typeface="Courier New" panose="02070309020205020404"/>
                <a:cs typeface="Courier New" panose="02070309020205020404"/>
              </a:rPr>
              <a:t>")print(f"</a:t>
            </a:r>
            <a:r>
              <a:rPr sz="395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Межквартильный</a:t>
            </a:r>
            <a:r>
              <a:rPr sz="3950" spc="-24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размах</a:t>
            </a:r>
            <a:r>
              <a:rPr sz="3950" spc="-24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(IQR):</a:t>
            </a:r>
            <a:r>
              <a:rPr sz="3950" spc="-2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spc="-10" dirty="0">
                <a:latin typeface="Courier New" panose="02070309020205020404"/>
                <a:cs typeface="Courier New" panose="02070309020205020404"/>
              </a:rPr>
              <a:t>{</a:t>
            </a:r>
            <a:r>
              <a:rPr sz="395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iqr</a:t>
            </a:r>
            <a:r>
              <a:rPr sz="3950" spc="-10" dirty="0">
                <a:latin typeface="Courier New" panose="02070309020205020404"/>
                <a:cs typeface="Courier New" panose="02070309020205020404"/>
              </a:rPr>
              <a:t>}")</a:t>
            </a:r>
            <a:endParaRPr sz="3950">
              <a:latin typeface="Courier New" panose="02070309020205020404"/>
              <a:cs typeface="Courier New" panose="02070309020205020404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620" y="883920"/>
            <a:ext cx="12542520" cy="1101090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 marR="5080">
              <a:lnSpc>
                <a:spcPts val="8050"/>
              </a:lnSpc>
              <a:spcBef>
                <a:spcPts val="545"/>
              </a:spcBef>
            </a:pPr>
            <a:r>
              <a:rPr lang="en-US" altLang="en-US" spc="15" dirty="0">
                <a:sym typeface="+mn-ea"/>
              </a:rPr>
              <a:t>Асимметрия</a:t>
            </a:r>
            <a:r>
              <a:rPr lang="en-US" altLang="ru-RU" spc="15" dirty="0">
                <a:sym typeface="+mn-ea"/>
              </a:rPr>
              <a:t> </a:t>
            </a:r>
            <a:r>
              <a:rPr lang="en-US" altLang="en-US" spc="15" dirty="0">
                <a:sym typeface="+mn-ea"/>
              </a:rPr>
              <a:t>коэффициенті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14658720" y="950639"/>
            <a:ext cx="1851025" cy="1022985"/>
          </a:xfrm>
          <a:prstGeom prst="rect">
            <a:avLst/>
          </a:prstGeom>
          <a:solidFill>
            <a:srgbClr val="55C1FF"/>
          </a:solidFill>
        </p:spPr>
        <p:txBody>
          <a:bodyPr vert="horz" wrap="square" lIns="0" tIns="274320" rIns="0" bIns="0" rtlCol="0">
            <a:spAutoFit/>
          </a:bodyPr>
          <a:lstStyle/>
          <a:p>
            <a:pPr marR="3175">
              <a:lnSpc>
                <a:spcPct val="100000"/>
              </a:lnSpc>
              <a:spcBef>
                <a:spcPts val="2160"/>
              </a:spcBef>
            </a:pPr>
            <a:endParaRPr sz="205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r>
              <a:rPr sz="2050" b="1" spc="110" dirty="0">
                <a:latin typeface="Arial" panose="020B0604020202020204"/>
                <a:cs typeface="Arial" panose="020B0604020202020204"/>
              </a:rPr>
              <a:t>Skewness</a:t>
            </a:r>
            <a:r>
              <a:rPr sz="2050" b="1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050" b="1" spc="105" dirty="0">
                <a:latin typeface="Arial" panose="020B0604020202020204"/>
                <a:cs typeface="Arial" panose="020B0604020202020204"/>
              </a:rPr>
              <a:t>=</a:t>
            </a:r>
            <a:r>
              <a:rPr sz="205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050" b="1" spc="60" dirty="0">
                <a:latin typeface="Arial" panose="020B0604020202020204"/>
                <a:cs typeface="Arial" panose="020B0604020202020204"/>
              </a:rPr>
              <a:t>0</a:t>
            </a:r>
            <a:endParaRPr sz="205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19021" y="2993187"/>
            <a:ext cx="10430510" cy="6209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0" b="1" spc="-10" dirty="0">
                <a:latin typeface="Arial" panose="020B0604020202020204"/>
                <a:cs typeface="Arial" panose="020B0604020202020204"/>
              </a:rPr>
              <a:t>Skewness</a:t>
            </a:r>
            <a:endParaRPr sz="4500">
              <a:latin typeface="Arial" panose="020B0604020202020204"/>
              <a:cs typeface="Arial" panose="020B0604020202020204"/>
            </a:endParaRPr>
          </a:p>
          <a:p>
            <a:pPr marL="405765" marR="5080">
              <a:lnSpc>
                <a:spcPts val="3880"/>
              </a:lnSpc>
              <a:spcBef>
                <a:spcPts val="3470"/>
              </a:spcBef>
              <a:tabLst>
                <a:tab pos="3928745" algn="l"/>
                <a:tab pos="6975475" algn="l"/>
              </a:tabLst>
            </a:pP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Деректерді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таратудың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қаншалықты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симметриялы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екенін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көрсетеді</a:t>
            </a:r>
            <a:r>
              <a:rPr sz="380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3800">
              <a:latin typeface="Trebuchet MS" panose="020B0603020202020204"/>
              <a:cs typeface="Trebuchet MS" panose="020B0603020202020204"/>
            </a:endParaRPr>
          </a:p>
          <a:p>
            <a:pPr marL="908685" marR="2171065" indent="-487680">
              <a:lnSpc>
                <a:spcPts val="4190"/>
              </a:lnSpc>
              <a:spcBef>
                <a:spcPts val="3560"/>
              </a:spcBef>
              <a:buSzPct val="124000"/>
              <a:buFont typeface="Trebuchet MS" panose="020B0603020202020204"/>
              <a:buChar char="•"/>
              <a:tabLst>
                <a:tab pos="908685" algn="l"/>
              </a:tabLst>
            </a:pPr>
            <a:r>
              <a:rPr sz="3800" b="1" dirty="0">
                <a:latin typeface="Arial" panose="020B0604020202020204"/>
                <a:cs typeface="Arial" panose="020B0604020202020204"/>
              </a:rPr>
              <a:t>Skewness</a:t>
            </a:r>
            <a:r>
              <a:rPr sz="3800" b="1" spc="325" dirty="0">
                <a:latin typeface="Arial" panose="020B0604020202020204"/>
                <a:cs typeface="Arial" panose="020B0604020202020204"/>
              </a:rPr>
              <a:t> </a:t>
            </a:r>
            <a:r>
              <a:rPr sz="3800" b="1" dirty="0">
                <a:latin typeface="Arial" panose="020B0604020202020204"/>
                <a:cs typeface="Arial" panose="020B0604020202020204"/>
              </a:rPr>
              <a:t>&gt;</a:t>
            </a:r>
            <a:r>
              <a:rPr sz="3800" b="1" spc="340" dirty="0">
                <a:latin typeface="Arial" panose="020B0604020202020204"/>
                <a:cs typeface="Arial" panose="020B0604020202020204"/>
              </a:rPr>
              <a:t> </a:t>
            </a:r>
            <a:r>
              <a:rPr sz="3800" b="1" dirty="0">
                <a:latin typeface="Arial" panose="020B0604020202020204"/>
                <a:cs typeface="Arial" panose="020B0604020202020204"/>
              </a:rPr>
              <a:t>0</a:t>
            </a:r>
            <a:r>
              <a:rPr sz="3800" b="1" spc="340" dirty="0">
                <a:latin typeface="Arial" panose="020B0604020202020204"/>
                <a:cs typeface="Arial" panose="020B0604020202020204"/>
              </a:rPr>
              <a:t> </a:t>
            </a:r>
            <a:r>
              <a:rPr sz="380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800" spc="2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оң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жақты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 (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оң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</a:rPr>
              <a:t>)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</a:rPr>
              <a:t>ассиметрия</a:t>
            </a:r>
            <a:r>
              <a:rPr sz="380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3800">
              <a:latin typeface="Trebuchet MS" panose="020B0603020202020204"/>
              <a:cs typeface="Trebuchet MS" panose="020B0603020202020204"/>
            </a:endParaRPr>
          </a:p>
          <a:p>
            <a:pPr marL="908685" indent="-487680">
              <a:lnSpc>
                <a:spcPct val="100000"/>
              </a:lnSpc>
              <a:spcBef>
                <a:spcPts val="3035"/>
              </a:spcBef>
              <a:buSzPct val="124000"/>
              <a:buFont typeface="Trebuchet MS" panose="020B0603020202020204"/>
              <a:buChar char="•"/>
              <a:tabLst>
                <a:tab pos="908685" algn="l"/>
              </a:tabLst>
            </a:pPr>
            <a:r>
              <a:rPr sz="3800" b="1" dirty="0">
                <a:latin typeface="Arial" panose="020B0604020202020204"/>
                <a:cs typeface="Arial" panose="020B0604020202020204"/>
              </a:rPr>
              <a:t>Skewness</a:t>
            </a:r>
            <a:r>
              <a:rPr sz="3800" b="1" spc="265" dirty="0">
                <a:latin typeface="Arial" panose="020B0604020202020204"/>
                <a:cs typeface="Arial" panose="020B0604020202020204"/>
              </a:rPr>
              <a:t> </a:t>
            </a:r>
            <a:r>
              <a:rPr sz="3800" b="1" dirty="0">
                <a:latin typeface="Arial" panose="020B0604020202020204"/>
                <a:cs typeface="Arial" panose="020B0604020202020204"/>
              </a:rPr>
              <a:t>&lt;</a:t>
            </a:r>
            <a:r>
              <a:rPr sz="3800" b="1" spc="295" dirty="0">
                <a:latin typeface="Arial" panose="020B0604020202020204"/>
                <a:cs typeface="Arial" panose="020B0604020202020204"/>
              </a:rPr>
              <a:t> </a:t>
            </a:r>
            <a:r>
              <a:rPr sz="3800" b="1" dirty="0">
                <a:latin typeface="Arial" panose="020B0604020202020204"/>
                <a:cs typeface="Arial" panose="020B0604020202020204"/>
              </a:rPr>
              <a:t>0</a:t>
            </a:r>
            <a:r>
              <a:rPr sz="3800" b="1" spc="280" dirty="0">
                <a:latin typeface="Arial" panose="020B0604020202020204"/>
                <a:cs typeface="Arial" panose="020B0604020202020204"/>
              </a:rPr>
              <a:t> </a:t>
            </a:r>
            <a:r>
              <a:rPr sz="380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800" spc="2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  <a:sym typeface="+mn-ea"/>
              </a:rPr>
              <a:t>сол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  <a:sym typeface="+mn-ea"/>
              </a:rPr>
              <a:t>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  <a:sym typeface="+mn-ea"/>
              </a:rPr>
              <a:t>жақты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  <a:sym typeface="+mn-ea"/>
              </a:rPr>
              <a:t> (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  <a:sym typeface="+mn-ea"/>
              </a:rPr>
              <a:t>теріс</a:t>
            </a:r>
            <a:r>
              <a:rPr lang="en-US" altLang="ru-RU" sz="3800" spc="-10" dirty="0">
                <a:latin typeface="Trebuchet MS" panose="020B0603020202020204"/>
                <a:cs typeface="Trebuchet MS" panose="020B0603020202020204"/>
                <a:sym typeface="+mn-ea"/>
              </a:rPr>
              <a:t>) </a:t>
            </a:r>
            <a:r>
              <a:rPr lang="en-US" altLang="en-US" sz="3800" spc="-10" dirty="0">
                <a:latin typeface="Trebuchet MS" panose="020B0603020202020204"/>
                <a:cs typeface="Trebuchet MS" panose="020B0603020202020204"/>
                <a:sym typeface="+mn-ea"/>
              </a:rPr>
              <a:t>асимметрия</a:t>
            </a:r>
            <a:r>
              <a:rPr sz="3800" spc="-10" dirty="0">
                <a:latin typeface="Trebuchet MS" panose="020B0603020202020204"/>
                <a:cs typeface="Trebuchet MS" panose="020B0603020202020204"/>
                <a:sym typeface="+mn-ea"/>
              </a:rPr>
              <a:t>.</a:t>
            </a:r>
            <a:endParaRPr sz="3800">
              <a:latin typeface="Trebuchet MS" panose="020B0603020202020204"/>
              <a:cs typeface="Trebuchet MS" panose="020B0603020202020204"/>
            </a:endParaRPr>
          </a:p>
          <a:p>
            <a:pPr marL="908685" indent="-487680">
              <a:lnSpc>
                <a:spcPct val="100000"/>
              </a:lnSpc>
              <a:spcBef>
                <a:spcPts val="3035"/>
              </a:spcBef>
              <a:buSzPct val="124000"/>
              <a:buFont typeface="Trebuchet MS" panose="020B0603020202020204"/>
              <a:buChar char="•"/>
              <a:tabLst>
                <a:tab pos="908685" algn="l"/>
              </a:tabLst>
            </a:pPr>
            <a:endParaRPr lang="" altLang="" sz="3800" spc="-10" dirty="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85327" y="7581360"/>
            <a:ext cx="5622290" cy="561340"/>
          </a:xfrm>
          <a:prstGeom prst="rect">
            <a:avLst/>
          </a:prstGeom>
          <a:solidFill>
            <a:srgbClr val="55C1FF"/>
          </a:solidFill>
        </p:spPr>
        <p:txBody>
          <a:bodyPr vert="horz" wrap="square" lIns="0" tIns="193675" rIns="0" bIns="0" rtlCol="0">
            <a:spAutoFit/>
          </a:bodyPr>
          <a:lstStyle/>
          <a:p>
            <a:pPr marR="105410" algn="r">
              <a:lnSpc>
                <a:spcPct val="100000"/>
              </a:lnSpc>
              <a:spcBef>
                <a:spcPts val="1525"/>
              </a:spcBef>
              <a:tabLst>
                <a:tab pos="1332865" algn="l"/>
              </a:tabLst>
            </a:pPr>
            <a:r>
              <a:rPr sz="2050" spc="85" dirty="0">
                <a:latin typeface="Trebuchet MS" panose="020B0603020202020204"/>
                <a:cs typeface="Trebuchet MS" panose="020B0603020202020204"/>
              </a:rPr>
              <a:t>Skewness</a:t>
            </a:r>
            <a:r>
              <a:rPr sz="2050" dirty="0">
                <a:latin typeface="Trebuchet MS" panose="020B0603020202020204"/>
                <a:cs typeface="Trebuchet MS" panose="020B0603020202020204"/>
              </a:rPr>
              <a:t>	</a:t>
            </a:r>
            <a:r>
              <a:rPr sz="2050" spc="95" dirty="0">
                <a:latin typeface="Trebuchet MS" panose="020B0603020202020204"/>
                <a:cs typeface="Trebuchet MS" panose="020B0603020202020204"/>
              </a:rPr>
              <a:t>&gt;</a:t>
            </a:r>
            <a:r>
              <a:rPr sz="2050" spc="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050" spc="45" dirty="0">
                <a:latin typeface="Trebuchet MS" panose="020B0603020202020204"/>
                <a:cs typeface="Trebuchet MS" panose="020B0603020202020204"/>
              </a:rPr>
              <a:t>0</a:t>
            </a:r>
            <a:endParaRPr sz="205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265397" y="7581360"/>
            <a:ext cx="2801620" cy="561340"/>
          </a:xfrm>
          <a:prstGeom prst="rect">
            <a:avLst/>
          </a:prstGeom>
          <a:solidFill>
            <a:srgbClr val="55C1FF"/>
          </a:solidFill>
        </p:spPr>
        <p:txBody>
          <a:bodyPr vert="horz" wrap="square" lIns="0" tIns="193675" rIns="0" bIns="0" rtlCol="0">
            <a:spAutoFit/>
          </a:bodyPr>
          <a:lstStyle/>
          <a:p>
            <a:pPr marL="110490">
              <a:lnSpc>
                <a:spcPct val="100000"/>
              </a:lnSpc>
              <a:spcBef>
                <a:spcPts val="1525"/>
              </a:spcBef>
              <a:tabLst>
                <a:tab pos="1439545" algn="l"/>
              </a:tabLst>
            </a:pPr>
            <a:r>
              <a:rPr sz="2050" spc="80" dirty="0">
                <a:latin typeface="Trebuchet MS" panose="020B0603020202020204"/>
                <a:cs typeface="Trebuchet MS" panose="020B0603020202020204"/>
              </a:rPr>
              <a:t>Skewness</a:t>
            </a:r>
            <a:r>
              <a:rPr sz="2050" dirty="0">
                <a:latin typeface="Trebuchet MS" panose="020B0603020202020204"/>
                <a:cs typeface="Trebuchet MS" panose="020B0603020202020204"/>
              </a:rPr>
              <a:t>	</a:t>
            </a:r>
            <a:r>
              <a:rPr sz="2050" spc="95" dirty="0">
                <a:latin typeface="Trebuchet MS" panose="020B0603020202020204"/>
                <a:cs typeface="Trebuchet MS" panose="020B0603020202020204"/>
              </a:rPr>
              <a:t>&lt;</a:t>
            </a:r>
            <a:r>
              <a:rPr sz="2050" spc="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050" spc="45" dirty="0">
                <a:latin typeface="Trebuchet MS" panose="020B0603020202020204"/>
                <a:cs typeface="Trebuchet MS" panose="020B0603020202020204"/>
              </a:rPr>
              <a:t>0</a:t>
            </a:r>
            <a:endParaRPr sz="205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27443" y="8533421"/>
            <a:ext cx="11306175" cy="596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8475" indent="-485775">
              <a:lnSpc>
                <a:spcPct val="100000"/>
              </a:lnSpc>
              <a:spcBef>
                <a:spcPts val="100"/>
              </a:spcBef>
              <a:buSzPct val="124000"/>
              <a:buFont typeface="Trebuchet MS" panose="020B0603020202020204"/>
              <a:buChar char="•"/>
              <a:tabLst>
                <a:tab pos="498475" algn="l"/>
              </a:tabLst>
            </a:pPr>
            <a:r>
              <a:rPr sz="3800" b="1" spc="90" dirty="0">
                <a:latin typeface="Arial" panose="020B0604020202020204"/>
                <a:cs typeface="Arial" panose="020B0604020202020204"/>
              </a:rPr>
              <a:t>Skewness</a:t>
            </a:r>
            <a:r>
              <a:rPr sz="3800" b="1" spc="-204" dirty="0">
                <a:latin typeface="Arial" panose="020B0604020202020204"/>
                <a:cs typeface="Arial" panose="020B0604020202020204"/>
              </a:rPr>
              <a:t> </a:t>
            </a:r>
            <a:r>
              <a:rPr sz="3800" b="1" spc="80" dirty="0">
                <a:latin typeface="Arial" panose="020B0604020202020204"/>
                <a:cs typeface="Arial" panose="020B0604020202020204"/>
              </a:rPr>
              <a:t>≈</a:t>
            </a:r>
            <a:r>
              <a:rPr sz="3800" b="1" spc="-220" dirty="0">
                <a:latin typeface="Arial" panose="020B0604020202020204"/>
                <a:cs typeface="Arial" panose="020B0604020202020204"/>
              </a:rPr>
              <a:t> </a:t>
            </a:r>
            <a:r>
              <a:rPr sz="3800" b="1" spc="80" dirty="0">
                <a:latin typeface="Arial" panose="020B0604020202020204"/>
                <a:cs typeface="Arial" panose="020B0604020202020204"/>
              </a:rPr>
              <a:t>0</a:t>
            </a:r>
            <a:r>
              <a:rPr sz="3800" b="1" spc="-215" dirty="0">
                <a:latin typeface="Arial" panose="020B0604020202020204"/>
                <a:cs typeface="Arial" panose="020B0604020202020204"/>
              </a:rPr>
              <a:t> </a:t>
            </a:r>
            <a:r>
              <a:rPr sz="3800" spc="55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800" spc="-2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симметриялы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800">
                <a:latin typeface="Trebuchet MS" panose="020B0603020202020204"/>
                <a:cs typeface="Trebuchet MS" panose="020B0603020202020204"/>
              </a:rPr>
              <a:t>таралу</a:t>
            </a:r>
            <a:r>
              <a:rPr lang="en-US" altLang="ru-RU" sz="380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800">
              <a:latin typeface="Trebuchet MS" panose="020B0603020202020204"/>
              <a:cs typeface="Trebuchet MS" panose="020B0603020202020204"/>
            </a:endParaRPr>
          </a:p>
        </p:txBody>
      </p:sp>
      <p:pic>
        <p:nvPicPr>
          <p:cNvPr id="9" name="object 9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3756292" y="8768023"/>
            <a:ext cx="5371202" cy="1297272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5426" y="2320889"/>
            <a:ext cx="7912534" cy="4898242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620" y="883920"/>
            <a:ext cx="10894695" cy="1089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/>
              <a:t>Pandas</a:t>
            </a:r>
            <a:r>
              <a:rPr lang="" spc="-35" dirty="0"/>
              <a:t>-пен жұмыс</a:t>
            </a:r>
            <a:endParaRPr lang="" spc="-3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023593" y="2507043"/>
            <a:ext cx="14679294" cy="30753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en-US" spc="15" dirty="0"/>
              <a:t>Асимметрия</a:t>
            </a:r>
            <a:r>
              <a:rPr lang="en-US" altLang="ru-RU" spc="15" dirty="0"/>
              <a:t> </a:t>
            </a:r>
            <a:r>
              <a:rPr lang="en-US" altLang="en-US" spc="15" dirty="0"/>
              <a:t>коэффициенті</a:t>
            </a:r>
            <a:r>
              <a:rPr spc="15" dirty="0"/>
              <a:t> </a:t>
            </a:r>
            <a:r>
              <a:rPr spc="-10" dirty="0"/>
              <a:t>(Skewness)</a:t>
            </a:r>
            <a:endParaRPr spc="-10" dirty="0"/>
          </a:p>
          <a:p>
            <a:pPr marL="12700" marR="5080">
              <a:lnSpc>
                <a:spcPct val="166000"/>
              </a:lnSpc>
              <a:spcBef>
                <a:spcPts val="3420"/>
              </a:spcBef>
            </a:pPr>
            <a:r>
              <a:rPr b="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skewness</a:t>
            </a:r>
            <a:r>
              <a:rPr b="0" spc="-114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b="0" dirty="0">
                <a:latin typeface="Courier New" panose="02070309020205020404"/>
                <a:cs typeface="Courier New" panose="02070309020205020404"/>
              </a:rPr>
              <a:t>=</a:t>
            </a:r>
            <a:r>
              <a:rPr b="0" spc="-125" dirty="0">
                <a:latin typeface="Courier New" panose="02070309020205020404"/>
                <a:cs typeface="Courier New" panose="02070309020205020404"/>
              </a:rPr>
              <a:t> </a:t>
            </a:r>
            <a:r>
              <a:rPr b="0" spc="-10" dirty="0">
                <a:latin typeface="Courier New" panose="02070309020205020404"/>
                <a:cs typeface="Courier New" panose="02070309020205020404"/>
              </a:rPr>
              <a:t>df['</a:t>
            </a:r>
            <a:r>
              <a:rPr b="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Значения</a:t>
            </a:r>
            <a:r>
              <a:rPr b="0" spc="-10" dirty="0">
                <a:latin typeface="Courier New" panose="02070309020205020404"/>
                <a:cs typeface="Courier New" panose="02070309020205020404"/>
              </a:rPr>
              <a:t>'].skew() </a:t>
            </a:r>
            <a:r>
              <a:rPr b="0" dirty="0">
                <a:latin typeface="Courier New" panose="02070309020205020404"/>
                <a:cs typeface="Courier New" panose="02070309020205020404"/>
              </a:rPr>
              <a:t>print(f"</a:t>
            </a:r>
            <a:r>
              <a:rPr b="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Асимметрия</a:t>
            </a:r>
            <a:r>
              <a:rPr b="0" spc="-37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b="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(Skewness)</a:t>
            </a:r>
            <a:r>
              <a:rPr b="0" dirty="0">
                <a:latin typeface="Courier New" panose="02070309020205020404"/>
                <a:cs typeface="Courier New" panose="02070309020205020404"/>
              </a:rPr>
              <a:t>:</a:t>
            </a:r>
            <a:r>
              <a:rPr b="0" spc="-375" dirty="0">
                <a:latin typeface="Courier New" panose="02070309020205020404"/>
                <a:cs typeface="Courier New" panose="02070309020205020404"/>
              </a:rPr>
              <a:t> </a:t>
            </a:r>
            <a:r>
              <a:rPr b="0" spc="-10" dirty="0">
                <a:latin typeface="Courier New" panose="02070309020205020404"/>
                <a:cs typeface="Courier New" panose="02070309020205020404"/>
              </a:rPr>
              <a:t>{</a:t>
            </a:r>
            <a:r>
              <a:rPr b="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skewness</a:t>
            </a:r>
            <a:r>
              <a:rPr b="0" spc="-10" dirty="0">
                <a:latin typeface="Courier New" panose="02070309020205020404"/>
                <a:cs typeface="Courier New" panose="02070309020205020404"/>
              </a:rPr>
              <a:t>}")</a:t>
            </a:r>
            <a:endParaRPr b="0" spc="-10" dirty="0">
              <a:latin typeface="Courier New" panose="02070309020205020404"/>
              <a:cs typeface="Courier New" panose="02070309020205020404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95"/>
              </a:spcBef>
            </a:pPr>
            <a:r>
              <a:rPr spc="114" dirty="0"/>
              <a:t>Эксцесс</a:t>
            </a:r>
            <a:endParaRPr spc="114" dirty="0"/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4500" spc="-10" dirty="0"/>
              <a:t>Kurtosis</a:t>
            </a:r>
            <a:endParaRPr sz="4500"/>
          </a:p>
        </p:txBody>
      </p:sp>
      <p:sp>
        <p:nvSpPr>
          <p:cNvPr id="3" name="object 3"/>
          <p:cNvSpPr txBox="1"/>
          <p:nvPr/>
        </p:nvSpPr>
        <p:spPr>
          <a:xfrm>
            <a:off x="1524977" y="3479331"/>
            <a:ext cx="8994140" cy="475932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 marR="2334895">
              <a:lnSpc>
                <a:spcPts val="4340"/>
              </a:lnSpc>
              <a:spcBef>
                <a:spcPts val="575"/>
              </a:spcBef>
              <a:tabLst>
                <a:tab pos="2464435" algn="l"/>
              </a:tabLst>
            </a:pP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Бөлу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шыңын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өлшейді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514985" marR="1028700" indent="-502920">
              <a:lnSpc>
                <a:spcPts val="4340"/>
              </a:lnSpc>
              <a:spcBef>
                <a:spcPts val="3585"/>
              </a:spcBef>
              <a:buSzPct val="123000"/>
              <a:buFont typeface="Trebuchet MS" panose="020B0603020202020204"/>
              <a:buChar char="•"/>
              <a:tabLst>
                <a:tab pos="514350" algn="l"/>
                <a:tab pos="3301365" algn="l"/>
                <a:tab pos="5843905" algn="l"/>
              </a:tabLst>
            </a:pPr>
            <a:r>
              <a:rPr sz="3950" b="1" dirty="0">
                <a:latin typeface="Arial" panose="020B0604020202020204"/>
                <a:cs typeface="Arial" panose="020B0604020202020204"/>
              </a:rPr>
              <a:t>Kurtosis</a:t>
            </a:r>
            <a:r>
              <a:rPr sz="3950" b="1" spc="20" dirty="0">
                <a:latin typeface="Arial" panose="020B0604020202020204"/>
                <a:cs typeface="Arial" panose="020B0604020202020204"/>
              </a:rPr>
              <a:t> </a:t>
            </a:r>
            <a:r>
              <a:rPr sz="3950" b="1" dirty="0">
                <a:latin typeface="Arial" panose="020B0604020202020204"/>
                <a:cs typeface="Arial" panose="020B0604020202020204"/>
              </a:rPr>
              <a:t>&gt;</a:t>
            </a:r>
            <a:r>
              <a:rPr sz="3950" b="1" spc="15" dirty="0">
                <a:latin typeface="Arial" panose="020B0604020202020204"/>
                <a:cs typeface="Arial" panose="020B0604020202020204"/>
              </a:rPr>
              <a:t> </a:t>
            </a:r>
            <a:r>
              <a:rPr sz="3950" b="1" dirty="0">
                <a:latin typeface="Arial" panose="020B0604020202020204"/>
                <a:cs typeface="Arial" panose="020B0604020202020204"/>
              </a:rPr>
              <a:t>3</a:t>
            </a:r>
            <a:r>
              <a:rPr sz="3950" b="1" spc="5" dirty="0">
                <a:latin typeface="Arial" panose="020B0604020202020204"/>
                <a:cs typeface="Arial" panose="020B0604020202020204"/>
              </a:rPr>
              <a:t> </a:t>
            </a:r>
            <a:r>
              <a:rPr sz="395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950" spc="-8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" altLang="en-US" sz="3950" spc="-20" dirty="0">
                <a:latin typeface="Trebuchet MS" panose="020B0603020202020204"/>
                <a:cs typeface="Trebuchet MS" panose="020B0603020202020204"/>
              </a:rPr>
              <a:t>«</a:t>
            </a:r>
            <a:r>
              <a:rPr lang="en-US" altLang="en-US" sz="3950" spc="-20" dirty="0">
                <a:latin typeface="Trebuchet MS" panose="020B0603020202020204"/>
                <a:cs typeface="Trebuchet MS" panose="020B0603020202020204"/>
              </a:rPr>
              <a:t>ауыр</a:t>
            </a:r>
            <a:r>
              <a:rPr lang="en-US" altLang="ru-RU" sz="3950" spc="-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20" dirty="0">
                <a:latin typeface="Trebuchet MS" panose="020B0603020202020204"/>
                <a:cs typeface="Trebuchet MS" panose="020B0603020202020204"/>
              </a:rPr>
              <a:t>құйрықтармен</a:t>
            </a:r>
            <a:r>
              <a:rPr lang="" altLang="en-US" sz="3950" spc="-20" dirty="0">
                <a:latin typeface="Trebuchet MS" panose="020B0603020202020204"/>
                <a:cs typeface="Trebuchet MS" panose="020B0603020202020204"/>
              </a:rPr>
              <a:t>»</a:t>
            </a:r>
            <a:r>
              <a:rPr lang="en-US" altLang="ru-RU" sz="3950" spc="-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20" dirty="0">
                <a:latin typeface="Trebuchet MS" panose="020B0603020202020204"/>
                <a:cs typeface="Trebuchet MS" panose="020B0603020202020204"/>
              </a:rPr>
              <a:t>бөлу</a:t>
            </a:r>
            <a:r>
              <a:rPr lang="en-US" altLang="ru-RU" sz="3950" spc="-20" dirty="0">
                <a:latin typeface="Trebuchet MS" panose="020B0603020202020204"/>
                <a:cs typeface="Trebuchet MS" panose="020B0603020202020204"/>
              </a:rPr>
              <a:t> (</a:t>
            </a:r>
            <a:r>
              <a:rPr lang="en-US" altLang="en-US" sz="3950" spc="-20" dirty="0">
                <a:latin typeface="Trebuchet MS" panose="020B0603020202020204"/>
                <a:cs typeface="Trebuchet MS" panose="020B0603020202020204"/>
              </a:rPr>
              <a:t>өткір</a:t>
            </a:r>
            <a:r>
              <a:rPr sz="3950" spc="-20" dirty="0">
                <a:latin typeface="Trebuchet MS" panose="020B0603020202020204"/>
                <a:cs typeface="Trebuchet MS" panose="020B0603020202020204"/>
              </a:rPr>
              <a:t>).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514985" marR="5080" indent="-502920">
              <a:lnSpc>
                <a:spcPts val="3800"/>
              </a:lnSpc>
              <a:spcBef>
                <a:spcPts val="4200"/>
              </a:spcBef>
              <a:buSzPct val="123000"/>
              <a:buFont typeface="Trebuchet MS" panose="020B0603020202020204"/>
              <a:buChar char="•"/>
              <a:tabLst>
                <a:tab pos="514350" algn="l"/>
                <a:tab pos="3119755" algn="l"/>
              </a:tabLst>
            </a:pPr>
            <a:r>
              <a:rPr sz="3950" b="1" dirty="0">
                <a:latin typeface="Arial" panose="020B0604020202020204"/>
                <a:cs typeface="Arial" panose="020B0604020202020204"/>
              </a:rPr>
              <a:t>Kurtosis</a:t>
            </a:r>
            <a:r>
              <a:rPr sz="3950" b="1" spc="-204" dirty="0">
                <a:latin typeface="Arial" panose="020B0604020202020204"/>
                <a:cs typeface="Arial" panose="020B0604020202020204"/>
              </a:rPr>
              <a:t> </a:t>
            </a:r>
            <a:r>
              <a:rPr sz="3950" b="1" spc="-50" dirty="0">
                <a:latin typeface="Arial" panose="020B0604020202020204"/>
                <a:cs typeface="Arial" panose="020B0604020202020204"/>
              </a:rPr>
              <a:t>&lt;</a:t>
            </a:r>
            <a:r>
              <a:rPr sz="3950" b="1" dirty="0">
                <a:latin typeface="Arial" panose="020B0604020202020204"/>
                <a:cs typeface="Arial" panose="020B0604020202020204"/>
              </a:rPr>
              <a:t>	3</a:t>
            </a:r>
            <a:r>
              <a:rPr sz="3950" b="1" spc="-80" dirty="0">
                <a:latin typeface="Arial" panose="020B0604020202020204"/>
                <a:cs typeface="Arial" panose="020B0604020202020204"/>
              </a:rPr>
              <a:t> </a:t>
            </a:r>
            <a:r>
              <a:rPr sz="395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950" spc="-10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65" dirty="0">
                <a:latin typeface="Trebuchet MS" panose="020B0603020202020204"/>
                <a:cs typeface="Trebuchet MS" panose="020B0603020202020204"/>
              </a:rPr>
              <a:t>таралу</a:t>
            </a:r>
            <a:r>
              <a:rPr lang="en-US" altLang="ru-RU" sz="3950" spc="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65" dirty="0">
                <a:latin typeface="Trebuchet MS" panose="020B0603020202020204"/>
                <a:cs typeface="Trebuchet MS" panose="020B0603020202020204"/>
              </a:rPr>
              <a:t>тегіс</a:t>
            </a:r>
            <a:r>
              <a:rPr sz="3950" spc="65" dirty="0">
                <a:latin typeface="Trebuchet MS" panose="020B0603020202020204"/>
                <a:cs typeface="Trebuchet MS" panose="020B0603020202020204"/>
              </a:rPr>
              <a:t>.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514985" marR="2319655" indent="-502920">
              <a:lnSpc>
                <a:spcPts val="3810"/>
              </a:lnSpc>
              <a:spcBef>
                <a:spcPts val="4320"/>
              </a:spcBef>
              <a:buSzPct val="123000"/>
              <a:buFont typeface="Trebuchet MS" panose="020B0603020202020204"/>
              <a:buChar char="•"/>
              <a:tabLst>
                <a:tab pos="514350" algn="l"/>
                <a:tab pos="3119755" algn="l"/>
              </a:tabLst>
            </a:pPr>
            <a:r>
              <a:rPr sz="3950" b="1" dirty="0">
                <a:latin typeface="Arial" panose="020B0604020202020204"/>
                <a:cs typeface="Arial" panose="020B0604020202020204"/>
              </a:rPr>
              <a:t>Kurtosis</a:t>
            </a:r>
            <a:r>
              <a:rPr sz="3950" b="1" spc="-204" dirty="0">
                <a:latin typeface="Arial" panose="020B0604020202020204"/>
                <a:cs typeface="Arial" panose="020B0604020202020204"/>
              </a:rPr>
              <a:t> </a:t>
            </a:r>
            <a:r>
              <a:rPr sz="3950" b="1" spc="-50" dirty="0">
                <a:latin typeface="Arial" panose="020B0604020202020204"/>
                <a:cs typeface="Arial" panose="020B0604020202020204"/>
              </a:rPr>
              <a:t>=</a:t>
            </a:r>
            <a:r>
              <a:rPr sz="3950" b="1" dirty="0">
                <a:latin typeface="Arial" panose="020B0604020202020204"/>
                <a:cs typeface="Arial" panose="020B0604020202020204"/>
              </a:rPr>
              <a:t>	3 </a:t>
            </a:r>
            <a:r>
              <a:rPr sz="395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950" spc="-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қалыпты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таралу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3950">
              <a:latin typeface="Trebuchet MS" panose="020B0603020202020204"/>
              <a:cs typeface="Trebuchet MS" panose="020B0603020202020204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2097078" y="2115131"/>
            <a:ext cx="7520940" cy="4083685"/>
            <a:chOff x="12097078" y="2115131"/>
            <a:chExt cx="7520940" cy="4083685"/>
          </a:xfrm>
        </p:grpSpPr>
        <p:pic>
          <p:nvPicPr>
            <p:cNvPr id="5" name="object 5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2097078" y="2115131"/>
              <a:ext cx="7203765" cy="3769461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7979897" y="5151113"/>
              <a:ext cx="1638300" cy="1047115"/>
            </a:xfrm>
            <a:custGeom>
              <a:avLst/>
              <a:gdLst/>
              <a:ahLst/>
              <a:cxnLst/>
              <a:rect l="l" t="t" r="r" b="b"/>
              <a:pathLst>
                <a:path w="1638300" h="1047114">
                  <a:moveTo>
                    <a:pt x="1637550" y="155"/>
                  </a:moveTo>
                  <a:lnTo>
                    <a:pt x="-454" y="155"/>
                  </a:lnTo>
                  <a:lnTo>
                    <a:pt x="-454" y="1047218"/>
                  </a:lnTo>
                  <a:lnTo>
                    <a:pt x="1637550" y="1047218"/>
                  </a:lnTo>
                  <a:lnTo>
                    <a:pt x="1637550" y="1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305988" y="7681146"/>
            <a:ext cx="5087110" cy="1301717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620" y="883920"/>
            <a:ext cx="11628755" cy="1089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/>
              <a:t>Pandas</a:t>
            </a:r>
            <a:r>
              <a:rPr lang="" spc="-35" dirty="0"/>
              <a:t>-пен жұмыс</a:t>
            </a:r>
            <a:endParaRPr lang="" spc="-35" dirty="0"/>
          </a:p>
        </p:txBody>
      </p:sp>
      <p:sp>
        <p:nvSpPr>
          <p:cNvPr id="3" name="object 3"/>
          <p:cNvSpPr txBox="1"/>
          <p:nvPr/>
        </p:nvSpPr>
        <p:spPr>
          <a:xfrm>
            <a:off x="1023593" y="2507043"/>
            <a:ext cx="12572365" cy="30613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266315" algn="l"/>
              </a:tabLst>
            </a:pPr>
            <a:r>
              <a:rPr sz="3950" b="1" spc="-10" dirty="0">
                <a:latin typeface="Arial" panose="020B0604020202020204"/>
                <a:cs typeface="Arial" panose="020B0604020202020204"/>
              </a:rPr>
              <a:t>Эксцесс</a:t>
            </a:r>
            <a:r>
              <a:rPr sz="3950" b="1" dirty="0">
                <a:latin typeface="Arial" panose="020B0604020202020204"/>
                <a:cs typeface="Arial" panose="020B0604020202020204"/>
              </a:rPr>
              <a:t>	</a:t>
            </a:r>
            <a:r>
              <a:rPr sz="3950" b="1" spc="-10" dirty="0">
                <a:latin typeface="Arial" panose="020B0604020202020204"/>
                <a:cs typeface="Arial" panose="020B0604020202020204"/>
              </a:rPr>
              <a:t>(Kurtosis)</a:t>
            </a:r>
            <a:endParaRPr sz="3950">
              <a:latin typeface="Arial" panose="020B0604020202020204"/>
              <a:cs typeface="Arial" panose="020B0604020202020204"/>
            </a:endParaRPr>
          </a:p>
          <a:p>
            <a:pPr marL="513715" marR="5080">
              <a:lnSpc>
                <a:spcPct val="166000"/>
              </a:lnSpc>
              <a:spcBef>
                <a:spcPts val="3420"/>
              </a:spcBef>
            </a:pP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kurtosis</a:t>
            </a:r>
            <a:r>
              <a:rPr sz="3950" spc="-114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=</a:t>
            </a:r>
            <a:r>
              <a:rPr sz="3950" spc="-125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3950" spc="-10" dirty="0">
                <a:latin typeface="Courier New" panose="02070309020205020404"/>
                <a:cs typeface="Courier New" panose="02070309020205020404"/>
              </a:rPr>
              <a:t>df['</a:t>
            </a:r>
            <a:r>
              <a:rPr sz="395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Значения</a:t>
            </a:r>
            <a:r>
              <a:rPr sz="3950" spc="-10" dirty="0">
                <a:latin typeface="Courier New" panose="02070309020205020404"/>
                <a:cs typeface="Courier New" panose="02070309020205020404"/>
              </a:rPr>
              <a:t>'].kurt() </a:t>
            </a:r>
            <a:r>
              <a:rPr sz="3950" dirty="0">
                <a:latin typeface="Courier New" panose="02070309020205020404"/>
                <a:cs typeface="Courier New" panose="02070309020205020404"/>
              </a:rPr>
              <a:t>print(f"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Эксцесс</a:t>
            </a:r>
            <a:r>
              <a:rPr sz="3950" spc="-34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(Kurtosis):</a:t>
            </a:r>
            <a:r>
              <a:rPr sz="3950" spc="-335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3950" spc="-10" dirty="0">
                <a:latin typeface="Courier New" panose="02070309020205020404"/>
                <a:cs typeface="Courier New" panose="02070309020205020404"/>
              </a:rPr>
              <a:t>{</a:t>
            </a:r>
            <a:r>
              <a:rPr sz="395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kurtosis</a:t>
            </a:r>
            <a:r>
              <a:rPr sz="3950" spc="-10" dirty="0">
                <a:latin typeface="Courier New" panose="02070309020205020404"/>
                <a:cs typeface="Courier New" panose="02070309020205020404"/>
              </a:rPr>
              <a:t>}")</a:t>
            </a:r>
            <a:endParaRPr sz="3950">
              <a:latin typeface="Courier New" panose="02070309020205020404"/>
              <a:cs typeface="Courier New" panose="02070309020205020404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620" y="883920"/>
            <a:ext cx="11351260" cy="1089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/>
              <a:t>Pandas</a:t>
            </a:r>
            <a:r>
              <a:rPr lang="" spc="-35" dirty="0"/>
              <a:t>-пен жұмыс</a:t>
            </a:r>
            <a:endParaRPr lang="" spc="-35" dirty="0"/>
          </a:p>
        </p:txBody>
      </p:sp>
      <p:sp>
        <p:nvSpPr>
          <p:cNvPr id="3" name="object 3"/>
          <p:cNvSpPr txBox="1"/>
          <p:nvPr/>
        </p:nvSpPr>
        <p:spPr>
          <a:xfrm>
            <a:off x="1019021" y="2654867"/>
            <a:ext cx="9885045" cy="711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en-US" sz="4450" b="1" spc="285" dirty="0">
                <a:latin typeface="Arial" panose="020B0604020202020204"/>
                <a:cs typeface="Arial" panose="020B0604020202020204"/>
              </a:rPr>
              <a:t>Толық</a:t>
            </a:r>
            <a:r>
              <a:rPr lang="en-US" altLang="ru-RU" sz="4450" b="1" spc="285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en-US" sz="4450" b="1" spc="285" dirty="0">
                <a:latin typeface="Arial" panose="020B0604020202020204"/>
                <a:cs typeface="Arial" panose="020B0604020202020204"/>
              </a:rPr>
              <a:t>статистика</a:t>
            </a:r>
            <a:r>
              <a:rPr sz="4450" b="1" spc="285" dirty="0">
                <a:latin typeface="Arial" panose="020B0604020202020204"/>
                <a:cs typeface="Arial" panose="020B0604020202020204"/>
              </a:rPr>
              <a:t> </a:t>
            </a:r>
            <a:r>
              <a:rPr sz="4450" b="1" dirty="0">
                <a:latin typeface="Arial" panose="020B0604020202020204"/>
                <a:cs typeface="Arial" panose="020B0604020202020204"/>
              </a:rPr>
              <a:t>с</a:t>
            </a:r>
            <a:r>
              <a:rPr sz="4450" b="1" spc="254" dirty="0">
                <a:latin typeface="Arial" panose="020B0604020202020204"/>
                <a:cs typeface="Arial" panose="020B0604020202020204"/>
              </a:rPr>
              <a:t> </a:t>
            </a:r>
            <a:r>
              <a:rPr sz="4550" b="1" spc="-10" dirty="0">
                <a:latin typeface="Courier New" panose="02070309020205020404"/>
                <a:cs typeface="Courier New" panose="02070309020205020404"/>
              </a:rPr>
              <a:t>.describe()</a:t>
            </a:r>
            <a:endParaRPr sz="455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23620" y="4212590"/>
            <a:ext cx="8535670" cy="1357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latin typeface="Courier New" panose="02070309020205020404"/>
                <a:cs typeface="Courier New" panose="02070309020205020404"/>
              </a:rPr>
              <a:t>print(</a:t>
            </a:r>
            <a:r>
              <a:rPr sz="3000" spc="-10" dirty="0">
                <a:solidFill>
                  <a:srgbClr val="ED210C"/>
                </a:solidFill>
                <a:latin typeface="Courier New" panose="02070309020205020404"/>
                <a:cs typeface="Courier New" panose="02070309020205020404"/>
              </a:rPr>
              <a:t>df</a:t>
            </a:r>
            <a:r>
              <a:rPr sz="3000" spc="-10" dirty="0">
                <a:latin typeface="Courier New" panose="02070309020205020404"/>
                <a:cs typeface="Courier New" panose="02070309020205020404"/>
              </a:rPr>
              <a:t>.describe())</a:t>
            </a:r>
            <a:endParaRPr sz="30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  <a:spcBef>
                <a:spcPts val="3290"/>
              </a:spcBef>
            </a:pPr>
            <a:r>
              <a:rPr lang="en-US" altLang="ru-RU" sz="3000">
                <a:latin typeface="Trebuchet MS" panose="020B0603020202020204"/>
                <a:cs typeface="Trebuchet MS" panose="020B0603020202020204"/>
              </a:rPr>
              <a:t>.describe() </a:t>
            </a:r>
            <a:r>
              <a:rPr lang="en-US" altLang="en-US" sz="3000">
                <a:latin typeface="Trebuchet MS" panose="020B0603020202020204"/>
                <a:cs typeface="Trebuchet MS" panose="020B0603020202020204"/>
              </a:rPr>
              <a:t>шығысы</a:t>
            </a:r>
            <a:r>
              <a:rPr lang="en-US" altLang="ru-RU" sz="30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000">
                <a:latin typeface="Trebuchet MS" panose="020B0603020202020204"/>
                <a:cs typeface="Trebuchet MS" panose="020B0603020202020204"/>
              </a:rPr>
              <a:t>мыналарды</a:t>
            </a:r>
            <a:r>
              <a:rPr lang="en-US" altLang="ru-RU" sz="30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000">
                <a:latin typeface="Trebuchet MS" panose="020B0603020202020204"/>
                <a:cs typeface="Trebuchet MS" panose="020B0603020202020204"/>
              </a:rPr>
              <a:t>қамтиды</a:t>
            </a:r>
            <a:r>
              <a:rPr lang="en-US" altLang="ru-RU" sz="3000">
                <a:latin typeface="Trebuchet MS" panose="020B0603020202020204"/>
                <a:cs typeface="Trebuchet MS" panose="020B0603020202020204"/>
              </a:rPr>
              <a:t>:</a:t>
            </a:r>
            <a:endParaRPr lang="en-US" altLang="ru-RU" sz="30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53711" y="5610997"/>
            <a:ext cx="189865" cy="4547870"/>
          </a:xfrm>
          <a:prstGeom prst="rect">
            <a:avLst/>
          </a:prstGeom>
        </p:spPr>
        <p:txBody>
          <a:bodyPr vert="horz" wrap="square" lIns="0" tIns="2012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85"/>
              </a:spcBef>
            </a:pPr>
            <a:r>
              <a:rPr sz="3700" b="1" spc="-50" dirty="0">
                <a:latin typeface="Times New Roman" panose="02020603050405020304"/>
                <a:cs typeface="Times New Roman" panose="02020603050405020304"/>
              </a:rPr>
              <a:t>•</a:t>
            </a:r>
            <a:endParaRPr sz="37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1490"/>
              </a:spcBef>
            </a:pPr>
            <a:r>
              <a:rPr sz="3700" b="1" spc="-50" dirty="0">
                <a:latin typeface="Times New Roman" panose="02020603050405020304"/>
                <a:cs typeface="Times New Roman" panose="02020603050405020304"/>
              </a:rPr>
              <a:t>•</a:t>
            </a:r>
            <a:endParaRPr sz="37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1505"/>
              </a:spcBef>
            </a:pPr>
            <a:r>
              <a:rPr sz="3700" b="1" spc="-50" dirty="0">
                <a:latin typeface="Times New Roman" panose="02020603050405020304"/>
                <a:cs typeface="Times New Roman" panose="02020603050405020304"/>
              </a:rPr>
              <a:t>•</a:t>
            </a:r>
            <a:endParaRPr sz="37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1500"/>
              </a:spcBef>
            </a:pPr>
            <a:r>
              <a:rPr sz="3700" b="1" spc="-50" dirty="0">
                <a:latin typeface="Times New Roman" panose="02020603050405020304"/>
                <a:cs typeface="Times New Roman" panose="02020603050405020304"/>
              </a:rPr>
              <a:t>•</a:t>
            </a:r>
            <a:endParaRPr sz="37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1490"/>
              </a:spcBef>
            </a:pPr>
            <a:r>
              <a:rPr sz="3700" b="1" spc="-50" dirty="0">
                <a:latin typeface="Times New Roman" panose="02020603050405020304"/>
                <a:cs typeface="Times New Roman" panose="02020603050405020304"/>
              </a:rPr>
              <a:t>•</a:t>
            </a:r>
            <a:endParaRPr sz="37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1495"/>
              </a:spcBef>
            </a:pPr>
            <a:r>
              <a:rPr sz="3700" b="1" spc="-50" dirty="0">
                <a:latin typeface="Times New Roman" panose="02020603050405020304"/>
                <a:cs typeface="Times New Roman" panose="02020603050405020304"/>
              </a:rPr>
              <a:t>•</a:t>
            </a:r>
            <a:endParaRPr sz="37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01977" y="5876776"/>
            <a:ext cx="7309484" cy="4281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latin typeface="Arial" panose="020B0604020202020204"/>
                <a:cs typeface="Arial" panose="020B0604020202020204"/>
              </a:rPr>
              <a:t>count</a:t>
            </a:r>
            <a:r>
              <a:rPr sz="3000" b="1" spc="195" dirty="0">
                <a:latin typeface="Arial" panose="020B0604020202020204"/>
                <a:cs typeface="Arial" panose="020B0604020202020204"/>
              </a:rPr>
              <a:t> </a:t>
            </a:r>
            <a:r>
              <a:rPr sz="300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000" spc="1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000">
                <a:latin typeface="Trebuchet MS" panose="020B0603020202020204"/>
                <a:cs typeface="Trebuchet MS" panose="020B0603020202020204"/>
              </a:rPr>
              <a:t>мәндер</a:t>
            </a:r>
            <a:r>
              <a:rPr lang="en-US" altLang="ru-RU" sz="30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000">
                <a:latin typeface="Trebuchet MS" panose="020B0603020202020204"/>
                <a:cs typeface="Trebuchet MS" panose="020B0603020202020204"/>
              </a:rPr>
              <a:t>саны</a:t>
            </a:r>
            <a:endParaRPr lang="en-US" altLang="en-US" sz="300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  <a:spcBef>
                <a:spcPts val="2325"/>
              </a:spcBef>
            </a:pPr>
            <a:r>
              <a:rPr sz="3000" b="1" dirty="0">
                <a:latin typeface="Arial" panose="020B0604020202020204"/>
                <a:cs typeface="Arial" panose="020B0604020202020204"/>
              </a:rPr>
              <a:t>mean</a:t>
            </a:r>
            <a:r>
              <a:rPr sz="3000" b="1" spc="229" dirty="0">
                <a:latin typeface="Arial" panose="020B0604020202020204"/>
                <a:cs typeface="Arial" panose="020B0604020202020204"/>
              </a:rPr>
              <a:t> </a:t>
            </a:r>
            <a:r>
              <a:rPr sz="300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000" spc="1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" altLang="" sz="3000" spc="-10" dirty="0">
                <a:latin typeface="Trebuchet MS" panose="020B0603020202020204"/>
                <a:cs typeface="Trebuchet MS" panose="020B0603020202020204"/>
              </a:rPr>
              <a:t>орташа</a:t>
            </a:r>
            <a:endParaRPr sz="300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  <a:spcBef>
                <a:spcPts val="2345"/>
              </a:spcBef>
            </a:pPr>
            <a:r>
              <a:rPr sz="3000" b="1" dirty="0">
                <a:latin typeface="Arial" panose="020B0604020202020204"/>
                <a:cs typeface="Arial" panose="020B0604020202020204"/>
              </a:rPr>
              <a:t>std</a:t>
            </a:r>
            <a:r>
              <a:rPr sz="3000" b="1" spc="254" dirty="0">
                <a:latin typeface="Arial" panose="020B0604020202020204"/>
                <a:cs typeface="Arial" panose="020B0604020202020204"/>
              </a:rPr>
              <a:t> </a:t>
            </a:r>
            <a:r>
              <a:rPr sz="300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000" spc="2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000">
                <a:latin typeface="Trebuchet MS" panose="020B0603020202020204"/>
                <a:cs typeface="Trebuchet MS" panose="020B0603020202020204"/>
              </a:rPr>
              <a:t>стандартты</a:t>
            </a:r>
            <a:r>
              <a:rPr lang="en-US" altLang="ru-RU" sz="30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000">
                <a:latin typeface="Trebuchet MS" panose="020B0603020202020204"/>
                <a:cs typeface="Trebuchet MS" panose="020B0603020202020204"/>
              </a:rPr>
              <a:t>ауытқу</a:t>
            </a:r>
            <a:endParaRPr lang="en-US" altLang="en-US" sz="300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  <a:spcBef>
                <a:spcPts val="2340"/>
              </a:spcBef>
            </a:pPr>
            <a:r>
              <a:rPr sz="3000" b="1" dirty="0">
                <a:latin typeface="Arial" panose="020B0604020202020204"/>
                <a:cs typeface="Arial" panose="020B0604020202020204"/>
              </a:rPr>
              <a:t>min</a:t>
            </a:r>
            <a:r>
              <a:rPr sz="3000" b="1" spc="160" dirty="0">
                <a:latin typeface="Arial" panose="020B0604020202020204"/>
                <a:cs typeface="Arial" panose="020B0604020202020204"/>
              </a:rPr>
              <a:t> </a:t>
            </a:r>
            <a:r>
              <a:rPr sz="300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000" b="0" spc="9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000" b="0" dirty="0">
                <a:latin typeface="Arial" panose="020B0604020202020204"/>
                <a:cs typeface="Arial" panose="020B0604020202020204"/>
              </a:rPr>
              <a:t>ең</a:t>
            </a:r>
            <a:r>
              <a:rPr lang="en-US" altLang="ru-RU" sz="3000" b="0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en-US" sz="3000" b="0" dirty="0">
                <a:latin typeface="Arial" panose="020B0604020202020204"/>
                <a:cs typeface="Arial" panose="020B0604020202020204"/>
              </a:rPr>
              <a:t>төменгі</a:t>
            </a:r>
            <a:r>
              <a:rPr lang="en-US" altLang="ru-RU" sz="3000" b="0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en-US" sz="3000" b="0" dirty="0">
                <a:latin typeface="Arial" panose="020B0604020202020204"/>
                <a:cs typeface="Arial" panose="020B0604020202020204"/>
              </a:rPr>
              <a:t>мән</a:t>
            </a:r>
            <a:endParaRPr lang="en-US" altLang="en-US" sz="3000" b="1" dirty="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340"/>
              </a:spcBef>
            </a:pPr>
            <a:r>
              <a:rPr sz="3000" b="1" dirty="0">
                <a:latin typeface="Arial" panose="020B0604020202020204"/>
                <a:cs typeface="Arial" panose="020B0604020202020204"/>
              </a:rPr>
              <a:t>25%,</a:t>
            </a:r>
            <a:r>
              <a:rPr sz="3000" b="1" spc="335" dirty="0">
                <a:latin typeface="Arial" panose="020B0604020202020204"/>
                <a:cs typeface="Arial" panose="020B0604020202020204"/>
              </a:rPr>
              <a:t> </a:t>
            </a:r>
            <a:r>
              <a:rPr sz="3000" b="1" dirty="0">
                <a:latin typeface="Arial" panose="020B0604020202020204"/>
                <a:cs typeface="Arial" panose="020B0604020202020204"/>
              </a:rPr>
              <a:t>50%,</a:t>
            </a:r>
            <a:r>
              <a:rPr sz="3000" b="1" spc="345" dirty="0">
                <a:latin typeface="Arial" panose="020B0604020202020204"/>
                <a:cs typeface="Arial" panose="020B0604020202020204"/>
              </a:rPr>
              <a:t> </a:t>
            </a:r>
            <a:r>
              <a:rPr sz="3000" b="1" dirty="0">
                <a:latin typeface="Arial" panose="020B0604020202020204"/>
                <a:cs typeface="Arial" panose="020B0604020202020204"/>
              </a:rPr>
              <a:t>75%</a:t>
            </a:r>
            <a:r>
              <a:rPr sz="3000" b="1" spc="280" dirty="0">
                <a:latin typeface="Arial" panose="020B0604020202020204"/>
                <a:cs typeface="Arial" panose="020B0604020202020204"/>
              </a:rPr>
              <a:t> </a:t>
            </a:r>
            <a:r>
              <a:rPr sz="300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000" spc="2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000">
                <a:latin typeface="Trebuchet MS" panose="020B0603020202020204"/>
                <a:cs typeface="Trebuchet MS" panose="020B0603020202020204"/>
              </a:rPr>
              <a:t>квартил</a:t>
            </a:r>
            <a:r>
              <a:rPr lang="en-US" altLang="ru-RU" sz="30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000">
                <a:latin typeface="Trebuchet MS" panose="020B0603020202020204"/>
                <a:cs typeface="Trebuchet MS" panose="020B0603020202020204"/>
              </a:rPr>
              <a:t>мәндері</a:t>
            </a:r>
            <a:endParaRPr lang="en-US" altLang="en-US" sz="300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  <a:spcBef>
                <a:spcPts val="2340"/>
              </a:spcBef>
            </a:pPr>
            <a:r>
              <a:rPr sz="3000" b="1" dirty="0">
                <a:latin typeface="Arial" panose="020B0604020202020204"/>
                <a:cs typeface="Arial" panose="020B0604020202020204"/>
              </a:rPr>
              <a:t>max</a:t>
            </a:r>
            <a:r>
              <a:rPr sz="3000" b="1" spc="265" dirty="0">
                <a:latin typeface="Arial" panose="020B0604020202020204"/>
                <a:cs typeface="Arial" panose="020B0604020202020204"/>
              </a:rPr>
              <a:t> </a:t>
            </a:r>
            <a:r>
              <a:rPr sz="300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000" spc="204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000">
                <a:latin typeface="Trebuchet MS" panose="020B0603020202020204"/>
                <a:cs typeface="Trebuchet MS" panose="020B0603020202020204"/>
              </a:rPr>
              <a:t>максималды</a:t>
            </a:r>
            <a:r>
              <a:rPr lang="en-US" altLang="ru-RU" sz="30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000">
                <a:latin typeface="Trebuchet MS" panose="020B0603020202020204"/>
                <a:cs typeface="Trebuchet MS" panose="020B0603020202020204"/>
              </a:rPr>
              <a:t>мән</a:t>
            </a:r>
            <a:endParaRPr lang="en-US" altLang="en-US" sz="30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620" y="883920"/>
            <a:ext cx="8402955" cy="1089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en-US" spc="-110" dirty="0"/>
              <a:t>Қорытынды</a:t>
            </a:r>
            <a:endParaRPr lang="en-US" altLang="en-US" spc="-110" dirty="0"/>
          </a:p>
        </p:txBody>
      </p:sp>
      <p:sp>
        <p:nvSpPr>
          <p:cNvPr id="3" name="object 3"/>
          <p:cNvSpPr txBox="1"/>
          <p:nvPr/>
        </p:nvSpPr>
        <p:spPr>
          <a:xfrm>
            <a:off x="1023593" y="2894129"/>
            <a:ext cx="17987010" cy="626364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89585" marR="1595120" indent="-477520">
              <a:lnSpc>
                <a:spcPct val="100000"/>
              </a:lnSpc>
              <a:spcBef>
                <a:spcPts val="770"/>
              </a:spcBef>
              <a:buSzPct val="123000"/>
              <a:buChar char="•"/>
              <a:tabLst>
                <a:tab pos="488950" algn="l"/>
                <a:tab pos="5106670" algn="l"/>
              </a:tabLst>
            </a:pP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Күрделі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деректерді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талдау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үшін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бір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уақытта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бірнеше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метриканы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пайдалану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пайдалы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себебі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әрқайсысы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деректердің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таралуы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мен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таралуы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туралы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әртүрлі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ақпаратты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береді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750">
              <a:latin typeface="Trebuchet MS" panose="020B0603020202020204"/>
              <a:cs typeface="Trebuchet MS" panose="020B0603020202020204"/>
            </a:endParaRPr>
          </a:p>
          <a:p>
            <a:pPr marL="489585" marR="1595120" indent="-477520">
              <a:lnSpc>
                <a:spcPct val="100000"/>
              </a:lnSpc>
              <a:spcBef>
                <a:spcPts val="770"/>
              </a:spcBef>
              <a:buSzPct val="123000"/>
              <a:buChar char="•"/>
              <a:tabLst>
                <a:tab pos="488950" algn="l"/>
                <a:tab pos="5106670" algn="l"/>
              </a:tabLst>
            </a:pP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Pandas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негізгі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статистикалық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көрсеткіштерді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есептеуді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жеңілдетеді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750">
              <a:latin typeface="Trebuchet MS" panose="020B0603020202020204"/>
              <a:cs typeface="Trebuchet MS" panose="020B0603020202020204"/>
            </a:endParaRPr>
          </a:p>
          <a:p>
            <a:pPr marL="489585" marR="1595120" indent="-477520">
              <a:lnSpc>
                <a:spcPct val="100000"/>
              </a:lnSpc>
              <a:spcBef>
                <a:spcPts val="770"/>
              </a:spcBef>
              <a:buSzPct val="123000"/>
              <a:buChar char="•"/>
              <a:tabLst>
                <a:tab pos="488950" algn="l"/>
                <a:tab pos="5106670" algn="l"/>
              </a:tabLst>
            </a:pP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Орташа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медиана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және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режим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орталық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тенденцияның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көрсеткішін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береді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750">
              <a:latin typeface="Trebuchet MS" panose="020B0603020202020204"/>
              <a:cs typeface="Trebuchet MS" panose="020B0603020202020204"/>
            </a:endParaRPr>
          </a:p>
          <a:p>
            <a:pPr marL="489585" marR="1595120" indent="-477520">
              <a:lnSpc>
                <a:spcPct val="100000"/>
              </a:lnSpc>
              <a:spcBef>
                <a:spcPts val="770"/>
              </a:spcBef>
              <a:buSzPct val="123000"/>
              <a:buChar char="•"/>
              <a:tabLst>
                <a:tab pos="488950" algn="l"/>
                <a:tab pos="5106670" algn="l"/>
              </a:tabLst>
            </a:pP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Ауқым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дисперсия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және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стандартты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ауытқу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деректердің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дисперсиясын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көрсетеді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750">
              <a:latin typeface="Trebuchet MS" panose="020B0603020202020204"/>
              <a:cs typeface="Trebuchet MS" panose="020B0603020202020204"/>
            </a:endParaRPr>
          </a:p>
          <a:p>
            <a:pPr marL="489585" marR="1595120" indent="-477520">
              <a:lnSpc>
                <a:spcPct val="100000"/>
              </a:lnSpc>
              <a:spcBef>
                <a:spcPts val="770"/>
              </a:spcBef>
              <a:buSzPct val="123000"/>
              <a:buChar char="•"/>
              <a:tabLst>
                <a:tab pos="488950" algn="l"/>
                <a:tab pos="5106670" algn="l"/>
              </a:tabLst>
            </a:pP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Қиғаштық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коэффициенті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мен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куртоз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таралу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пішінін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талдауға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750">
                <a:latin typeface="Trebuchet MS" panose="020B0603020202020204"/>
                <a:cs typeface="Trebuchet MS" panose="020B0603020202020204"/>
              </a:rPr>
              <a:t>көмектеседі</a:t>
            </a:r>
            <a:r>
              <a:rPr lang="en-US" altLang="ru-RU" sz="37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75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5339" y="3292701"/>
            <a:ext cx="12879070" cy="44221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n-US" altLang="en-US" sz="9550">
                <a:latin typeface="Tahoma" panose="020B0604030504040204"/>
                <a:cs typeface="Tahoma" panose="020B0604030504040204"/>
              </a:rPr>
              <a:t>Назар</a:t>
            </a:r>
            <a:r>
              <a:rPr lang="en-US" altLang="ru-RU" sz="9550">
                <a:latin typeface="Tahoma" panose="020B0604030504040204"/>
                <a:cs typeface="Tahoma" panose="020B0604030504040204"/>
              </a:rPr>
              <a:t> </a:t>
            </a:r>
            <a:r>
              <a:rPr lang="en-US" altLang="en-US" sz="9550">
                <a:latin typeface="Tahoma" panose="020B0604030504040204"/>
                <a:cs typeface="Tahoma" panose="020B0604030504040204"/>
              </a:rPr>
              <a:t>аударғаныңызға</a:t>
            </a:r>
            <a:r>
              <a:rPr lang="en-US" altLang="ru-RU" sz="9550">
                <a:latin typeface="Tahoma" panose="020B0604030504040204"/>
                <a:cs typeface="Tahoma" panose="020B0604030504040204"/>
              </a:rPr>
              <a:t> </a:t>
            </a:r>
            <a:r>
              <a:rPr lang="en-US" altLang="en-US" sz="9550">
                <a:latin typeface="Tahoma" panose="020B0604030504040204"/>
                <a:cs typeface="Tahoma" panose="020B0604030504040204"/>
              </a:rPr>
              <a:t>рақмет</a:t>
            </a:r>
            <a:r>
              <a:rPr lang="en-US" altLang="ru-RU" sz="9550">
                <a:latin typeface="Tahoma" panose="020B0604030504040204"/>
                <a:cs typeface="Tahoma" panose="020B0604030504040204"/>
              </a:rPr>
              <a:t>!</a:t>
            </a:r>
            <a:endParaRPr lang="en-US" altLang="ru-RU" sz="9550">
              <a:latin typeface="Tahoma" panose="020B0604030504040204"/>
              <a:cs typeface="Tahoma" panose="020B060403050404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593" y="888215"/>
            <a:ext cx="18001615" cy="1089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en-US" spc="-85" dirty="0"/>
              <a:t>Шығарындылар</a:t>
            </a:r>
            <a:r>
              <a:rPr lang="en-US" altLang="ru-RU" spc="-85" dirty="0"/>
              <a:t>/</a:t>
            </a:r>
            <a:r>
              <a:rPr lang="en-US" altLang="en-US" spc="-85" dirty="0"/>
              <a:t>Бөгде</a:t>
            </a:r>
            <a:r>
              <a:rPr lang="en-US" altLang="ru-RU" spc="-85" dirty="0"/>
              <a:t> </a:t>
            </a:r>
            <a:r>
              <a:rPr lang="en-US" altLang="en-US" spc="-85" dirty="0"/>
              <a:t>мәндер</a:t>
            </a:r>
            <a:r>
              <a:rPr lang="en-US" altLang="ru-RU" spc="-85" dirty="0"/>
              <a:t> (outliers)</a:t>
            </a:r>
            <a:endParaRPr lang="en-US" altLang="ru-RU" spc="-85" dirty="0"/>
          </a:p>
        </p:txBody>
      </p:sp>
      <p:sp>
        <p:nvSpPr>
          <p:cNvPr id="3" name="object 3"/>
          <p:cNvSpPr txBox="1"/>
          <p:nvPr/>
        </p:nvSpPr>
        <p:spPr>
          <a:xfrm>
            <a:off x="1236948" y="2528379"/>
            <a:ext cx="17171670" cy="163703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514985" marR="5080" indent="-502920">
              <a:lnSpc>
                <a:spcPts val="3970"/>
              </a:lnSpc>
              <a:spcBef>
                <a:spcPts val="870"/>
              </a:spcBef>
              <a:buSzPct val="123000"/>
              <a:buFont typeface="Trebuchet MS" panose="020B0603020202020204"/>
              <a:buChar char="•"/>
              <a:tabLst>
                <a:tab pos="514350" algn="l"/>
              </a:tabLst>
            </a:pP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Шығарынды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/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бөгде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мән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(outlier) -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бұл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деректер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жиынтығының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жалпы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көрінісінің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шеңберінен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шығатын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және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басқа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бақылаулардан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айтарлықтай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ерекшеленетін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деректер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нүктесі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950">
              <a:latin typeface="Trebuchet MS" panose="020B0603020202020204"/>
              <a:cs typeface="Trebuchet MS" panose="020B0603020202020204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383829" y="4391676"/>
            <a:ext cx="4266565" cy="4875530"/>
            <a:chOff x="3383829" y="4391676"/>
            <a:chExt cx="4266565" cy="4875530"/>
          </a:xfrm>
        </p:grpSpPr>
        <p:pic>
          <p:nvPicPr>
            <p:cNvPr id="5" name="object 5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3383829" y="4391676"/>
              <a:ext cx="4266076" cy="487540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25738" y="4425838"/>
              <a:ext cx="4161430" cy="477076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3425825" y="4425791"/>
              <a:ext cx="4161790" cy="4770755"/>
            </a:xfrm>
            <a:custGeom>
              <a:avLst/>
              <a:gdLst/>
              <a:ahLst/>
              <a:cxnLst/>
              <a:rect l="l" t="t" r="r" b="b"/>
              <a:pathLst>
                <a:path w="4161790" h="4770755">
                  <a:moveTo>
                    <a:pt x="-86" y="4770808"/>
                  </a:moveTo>
                  <a:lnTo>
                    <a:pt x="4161344" y="4770808"/>
                  </a:lnTo>
                  <a:lnTo>
                    <a:pt x="4161344" y="173"/>
                  </a:lnTo>
                  <a:lnTo>
                    <a:pt x="-86" y="173"/>
                  </a:lnTo>
                  <a:lnTo>
                    <a:pt x="-86" y="4770808"/>
                  </a:lnTo>
                  <a:close/>
                </a:path>
              </a:pathLst>
            </a:custGeom>
            <a:ln w="209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1489399" y="4299603"/>
            <a:ext cx="7275195" cy="4991100"/>
            <a:chOff x="11489399" y="4299603"/>
            <a:chExt cx="7275195" cy="4991100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89399" y="4299603"/>
              <a:ext cx="7274756" cy="499059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531308" y="4333892"/>
              <a:ext cx="7170111" cy="4885693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1531600" y="4333716"/>
              <a:ext cx="7170420" cy="4886325"/>
            </a:xfrm>
            <a:custGeom>
              <a:avLst/>
              <a:gdLst/>
              <a:ahLst/>
              <a:cxnLst/>
              <a:rect l="l" t="t" r="r" b="b"/>
              <a:pathLst>
                <a:path w="7170419" h="4886325">
                  <a:moveTo>
                    <a:pt x="-291" y="4885996"/>
                  </a:moveTo>
                  <a:lnTo>
                    <a:pt x="7169820" y="4885996"/>
                  </a:lnTo>
                  <a:lnTo>
                    <a:pt x="7169820" y="176"/>
                  </a:lnTo>
                  <a:lnTo>
                    <a:pt x="-291" y="176"/>
                  </a:lnTo>
                  <a:lnTo>
                    <a:pt x="-291" y="4885996"/>
                  </a:lnTo>
                  <a:close/>
                </a:path>
              </a:pathLst>
            </a:custGeom>
            <a:ln w="209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4385" y="883920"/>
            <a:ext cx="18962370" cy="2165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en-US" altLang="en-US" spc="-85" dirty="0">
                <a:sym typeface="+mn-ea"/>
              </a:rPr>
              <a:t>Шығарындылар</a:t>
            </a:r>
            <a:r>
              <a:rPr lang="en-US" altLang="ru-RU" spc="-85" dirty="0">
                <a:sym typeface="+mn-ea"/>
              </a:rPr>
              <a:t>/</a:t>
            </a:r>
            <a:r>
              <a:rPr lang="en-US" altLang="en-US" spc="-85" dirty="0">
                <a:sym typeface="+mn-ea"/>
              </a:rPr>
              <a:t>Бөгде</a:t>
            </a:r>
            <a:r>
              <a:rPr lang="en-US" altLang="ru-RU" spc="-85" dirty="0">
                <a:sym typeface="+mn-ea"/>
              </a:rPr>
              <a:t> </a:t>
            </a:r>
            <a:r>
              <a:rPr lang="en-US" altLang="en-US" spc="-85" dirty="0">
                <a:sym typeface="+mn-ea"/>
              </a:rPr>
              <a:t>мәндер</a:t>
            </a:r>
            <a:r>
              <a:rPr lang="" altLang="en-US" spc="-85" dirty="0">
                <a:sym typeface="+mn-ea"/>
              </a:rPr>
              <a:t> </a:t>
            </a:r>
            <a:r>
              <a:rPr lang="en-US" altLang="ru-RU" spc="-85" dirty="0">
                <a:sym typeface="+mn-ea"/>
              </a:rPr>
              <a:t>(outliers)</a:t>
            </a:r>
            <a:r>
              <a:rPr lang="" altLang="en-US" spc="-85" dirty="0">
                <a:sym typeface="+mn-ea"/>
              </a:rPr>
              <a:t> Мысалдар</a:t>
            </a:r>
            <a:endParaRPr sz="4500"/>
          </a:p>
        </p:txBody>
      </p:sp>
      <p:sp>
        <p:nvSpPr>
          <p:cNvPr id="3" name="object 3"/>
          <p:cNvSpPr txBox="1"/>
          <p:nvPr/>
        </p:nvSpPr>
        <p:spPr>
          <a:xfrm>
            <a:off x="1023593" y="3395512"/>
            <a:ext cx="12047220" cy="2076450"/>
          </a:xfrm>
          <a:prstGeom prst="rect">
            <a:avLst/>
          </a:prstGeom>
        </p:spPr>
        <p:txBody>
          <a:bodyPr vert="horz" wrap="square" lIns="0" tIns="126364" rIns="0" bIns="0" rtlCol="0">
            <a:spAutoFit/>
          </a:bodyPr>
          <a:lstStyle/>
          <a:p>
            <a:pPr marL="513715" indent="-501015">
              <a:lnSpc>
                <a:spcPct val="100000"/>
              </a:lnSpc>
              <a:spcBef>
                <a:spcPts val="995"/>
              </a:spcBef>
              <a:buSzPct val="123000"/>
              <a:buChar char="•"/>
              <a:tabLst>
                <a:tab pos="513715" algn="l"/>
              </a:tabLst>
            </a:pP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Деректер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жинағы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: 1, 2, 4, 6, 8, 3, 1000, 9, 12, 158, 10</a:t>
            </a:r>
            <a:endParaRPr lang="en-US" altLang="ru-RU" sz="3950">
              <a:latin typeface="Trebuchet MS" panose="020B0603020202020204"/>
              <a:cs typeface="Trebuchet MS" panose="020B0603020202020204"/>
            </a:endParaRPr>
          </a:p>
          <a:p>
            <a:pPr marL="513715" indent="-501015">
              <a:lnSpc>
                <a:spcPct val="100000"/>
              </a:lnSpc>
              <a:spcBef>
                <a:spcPts val="995"/>
              </a:spcBef>
              <a:buSzPct val="123000"/>
              <a:buChar char="•"/>
              <a:tabLst>
                <a:tab pos="513715" algn="l"/>
              </a:tabLst>
            </a:pP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Шектеу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1000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және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158.</a:t>
            </a:r>
            <a:endParaRPr lang="en-US" altLang="ru-RU" sz="395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9021" y="883643"/>
            <a:ext cx="18066056" cy="1781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lang="en-US" altLang="en-US" spc="-85" dirty="0">
                <a:sym typeface="+mn-ea"/>
              </a:rPr>
              <a:t>Шығарындылар</a:t>
            </a:r>
            <a:r>
              <a:rPr lang="en-US" altLang="ru-RU" spc="-85" dirty="0">
                <a:sym typeface="+mn-ea"/>
              </a:rPr>
              <a:t>/</a:t>
            </a:r>
            <a:r>
              <a:rPr lang="en-US" altLang="en-US" spc="-85" dirty="0">
                <a:sym typeface="+mn-ea"/>
              </a:rPr>
              <a:t>Бөгде</a:t>
            </a:r>
            <a:r>
              <a:rPr lang="en-US" altLang="ru-RU" spc="-85" dirty="0">
                <a:sym typeface="+mn-ea"/>
              </a:rPr>
              <a:t> </a:t>
            </a:r>
            <a:r>
              <a:rPr lang="en-US" altLang="en-US" spc="-85" dirty="0">
                <a:sym typeface="+mn-ea"/>
              </a:rPr>
              <a:t>мәндер </a:t>
            </a:r>
            <a:r>
              <a:rPr lang="en-US" altLang="ru-RU" spc="-85" dirty="0">
                <a:sym typeface="+mn-ea"/>
              </a:rPr>
              <a:t>(outliers)</a:t>
            </a:r>
            <a:r>
              <a:rPr lang="en-US" altLang="en-US" spc="-85" dirty="0">
                <a:sym typeface="+mn-ea"/>
              </a:rPr>
              <a:t> </a:t>
            </a:r>
            <a:r>
              <a:rPr lang="en-US" altLang="en-US" sz="4500"/>
              <a:t>Пайда</a:t>
            </a:r>
            <a:r>
              <a:rPr lang="en-US" altLang="ru-RU" sz="4500"/>
              <a:t> </a:t>
            </a:r>
            <a:r>
              <a:rPr lang="en-US" altLang="en-US" sz="4500"/>
              <a:t>болу</a:t>
            </a:r>
            <a:r>
              <a:rPr lang="en-US" altLang="ru-RU" sz="4500"/>
              <a:t> </a:t>
            </a:r>
            <a:r>
              <a:rPr lang="en-US" altLang="en-US" sz="4500"/>
              <a:t>себептері</a:t>
            </a:r>
            <a:endParaRPr lang="en-US" altLang="en-US" sz="4500"/>
          </a:p>
        </p:txBody>
      </p:sp>
      <p:sp>
        <p:nvSpPr>
          <p:cNvPr id="3" name="object 3"/>
          <p:cNvSpPr txBox="1"/>
          <p:nvPr/>
        </p:nvSpPr>
        <p:spPr>
          <a:xfrm>
            <a:off x="1023593" y="3322163"/>
            <a:ext cx="6004560" cy="3844925"/>
          </a:xfrm>
          <a:prstGeom prst="rect">
            <a:avLst/>
          </a:prstGeom>
        </p:spPr>
        <p:txBody>
          <a:bodyPr vert="horz" wrap="square" lIns="0" tIns="200025" rIns="0" bIns="0" rtlCol="0">
            <a:spAutoFit/>
          </a:bodyPr>
          <a:lstStyle/>
          <a:p>
            <a:pPr marL="513715" indent="-501015">
              <a:lnSpc>
                <a:spcPct val="100000"/>
              </a:lnSpc>
              <a:spcBef>
                <a:spcPts val="1575"/>
              </a:spcBef>
              <a:buSzPct val="123000"/>
              <a:buChar char="•"/>
              <a:tabLst>
                <a:tab pos="513715" algn="l"/>
              </a:tabLst>
            </a:pP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Деректерді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енгізу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қателері</a:t>
            </a:r>
            <a:endParaRPr lang="en-US" altLang="en-US" sz="3950">
              <a:latin typeface="Trebuchet MS" panose="020B0603020202020204"/>
              <a:cs typeface="Trebuchet MS" panose="020B0603020202020204"/>
            </a:endParaRPr>
          </a:p>
          <a:p>
            <a:pPr marL="513715" indent="-501015">
              <a:lnSpc>
                <a:spcPct val="100000"/>
              </a:lnSpc>
              <a:spcBef>
                <a:spcPts val="1575"/>
              </a:spcBef>
              <a:buSzPct val="123000"/>
              <a:buChar char="•"/>
              <a:tabLst>
                <a:tab pos="513715" algn="l"/>
              </a:tabLst>
            </a:pP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Таңдаудың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өзгергіштігі</a:t>
            </a:r>
            <a:endParaRPr lang="en-US" altLang="en-US" sz="3950">
              <a:latin typeface="Trebuchet MS" panose="020B0603020202020204"/>
              <a:cs typeface="Trebuchet MS" panose="020B0603020202020204"/>
            </a:endParaRPr>
          </a:p>
          <a:p>
            <a:pPr marL="513715" indent="-501015">
              <a:lnSpc>
                <a:spcPct val="100000"/>
              </a:lnSpc>
              <a:spcBef>
                <a:spcPts val="1575"/>
              </a:spcBef>
              <a:buSzPct val="123000"/>
              <a:buChar char="•"/>
              <a:tabLst>
                <a:tab pos="513715" algn="l"/>
              </a:tabLst>
            </a:pP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Өлшеу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қателері</a:t>
            </a:r>
            <a:endParaRPr lang="en-US" altLang="en-US" sz="3950">
              <a:latin typeface="Trebuchet MS" panose="020B0603020202020204"/>
              <a:cs typeface="Trebuchet MS" panose="020B0603020202020204"/>
            </a:endParaRPr>
          </a:p>
          <a:p>
            <a:pPr marL="513715" indent="-501015">
              <a:lnSpc>
                <a:spcPct val="100000"/>
              </a:lnSpc>
              <a:spcBef>
                <a:spcPts val="1575"/>
              </a:spcBef>
              <a:buSzPct val="123000"/>
              <a:buChar char="•"/>
              <a:tabLst>
                <a:tab pos="513715" algn="l"/>
              </a:tabLst>
            </a:pP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Нағыз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аномалиялар</a:t>
            </a:r>
            <a:endParaRPr lang="en-US" altLang="en-US" sz="3950">
              <a:latin typeface="Trebuchet MS" panose="020B0603020202020204"/>
              <a:cs typeface="Trebuchet MS" panose="020B0603020202020204"/>
            </a:endParaRPr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1046180" y="2931086"/>
            <a:ext cx="5566650" cy="400103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Медиана</a:t>
            </a:r>
            <a:r>
              <a:rPr spc="-465" dirty="0"/>
              <a:t> </a:t>
            </a:r>
            <a:r>
              <a:rPr spc="-105" dirty="0"/>
              <a:t>(Median)</a:t>
            </a:r>
            <a:endParaRPr spc="-105" dirty="0"/>
          </a:p>
        </p:txBody>
      </p:sp>
      <p:sp>
        <p:nvSpPr>
          <p:cNvPr id="3" name="object 3"/>
          <p:cNvSpPr txBox="1"/>
          <p:nvPr/>
        </p:nvSpPr>
        <p:spPr>
          <a:xfrm>
            <a:off x="1022069" y="2990138"/>
            <a:ext cx="17701895" cy="7262495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474345" marR="5080" indent="-462280">
              <a:lnSpc>
                <a:spcPct val="85000"/>
              </a:lnSpc>
              <a:spcBef>
                <a:spcPts val="750"/>
              </a:spcBef>
              <a:buSzPct val="122000"/>
              <a:buFont typeface="Trebuchet MS" panose="020B0603020202020204"/>
              <a:buChar char="•"/>
              <a:tabLst>
                <a:tab pos="475615" algn="l"/>
              </a:tabLst>
            </a:pPr>
            <a:r>
              <a:rPr sz="3650" b="1" dirty="0">
                <a:latin typeface="Arial" panose="020B0604020202020204"/>
                <a:cs typeface="Arial" panose="020B0604020202020204"/>
              </a:rPr>
              <a:t>Медиана</a:t>
            </a:r>
            <a:r>
              <a:rPr sz="3650" b="1" spc="-100" dirty="0">
                <a:latin typeface="Arial" panose="020B0604020202020204"/>
                <a:cs typeface="Arial" panose="020B0604020202020204"/>
              </a:rPr>
              <a:t> </a:t>
            </a:r>
            <a:r>
              <a:rPr sz="365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650" spc="-9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" altLang="" sz="3650" spc="-90" dirty="0">
                <a:latin typeface="Trebuchet MS" panose="020B0603020202020204"/>
                <a:cs typeface="Trebuchet MS" panose="020B0603020202020204"/>
              </a:rPr>
              <a:t>б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ұл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реттелген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деректер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жинағын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екі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тең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бөлікке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бөлетін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мән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.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Егер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мәндер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саны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тақ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болса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медиана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орталық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мән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болып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табылады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.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Егер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мәндер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саны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жұп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болса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медиана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екі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орталық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мәннің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орташа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мәні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болып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табылады</a:t>
            </a:r>
            <a:r>
              <a:rPr sz="365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3650">
              <a:latin typeface="Trebuchet MS" panose="020B0603020202020204"/>
              <a:cs typeface="Trebuchet MS" panose="020B0603020202020204"/>
            </a:endParaRPr>
          </a:p>
          <a:p>
            <a:pPr marL="475615" indent="-461645">
              <a:lnSpc>
                <a:spcPct val="100000"/>
              </a:lnSpc>
              <a:spcBef>
                <a:spcPts val="3110"/>
              </a:spcBef>
              <a:buSzPct val="122000"/>
              <a:buFont typeface="Trebuchet MS" panose="020B0603020202020204"/>
              <a:buChar char="•"/>
              <a:tabLst>
                <a:tab pos="475615" algn="l"/>
              </a:tabLst>
            </a:pPr>
            <a:r>
              <a:rPr lang="en-US" altLang="en-US" sz="3650" b="1" spc="-10" dirty="0">
                <a:latin typeface="Arial" panose="020B0604020202020204"/>
                <a:cs typeface="Arial" panose="020B0604020202020204"/>
              </a:rPr>
              <a:t>Медиананы</a:t>
            </a:r>
            <a:r>
              <a:rPr lang="en-US" altLang="ru-RU" sz="365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en-US" sz="3650" b="1" spc="-10" dirty="0">
                <a:latin typeface="Arial" panose="020B0604020202020204"/>
                <a:cs typeface="Arial" panose="020B0604020202020204"/>
              </a:rPr>
              <a:t>табу</a:t>
            </a:r>
            <a:r>
              <a:rPr lang="en-US" altLang="ru-RU" sz="3650" b="1" spc="-10" dirty="0">
                <a:latin typeface="Arial" panose="020B0604020202020204"/>
                <a:cs typeface="Arial" panose="020B0604020202020204"/>
              </a:rPr>
              <a:t> </a:t>
            </a:r>
            <a:r>
              <a:rPr lang="en-US" altLang="en-US" sz="3650" b="1" spc="-10" dirty="0">
                <a:latin typeface="Arial" panose="020B0604020202020204"/>
                <a:cs typeface="Arial" panose="020B0604020202020204"/>
              </a:rPr>
              <a:t>алгоритмі</a:t>
            </a:r>
            <a:r>
              <a:rPr sz="3650" b="1" spc="-10" dirty="0">
                <a:latin typeface="Arial" panose="020B0604020202020204"/>
                <a:cs typeface="Arial" panose="020B0604020202020204"/>
              </a:rPr>
              <a:t>:</a:t>
            </a:r>
            <a:endParaRPr sz="3650">
              <a:latin typeface="Arial" panose="020B0604020202020204"/>
              <a:cs typeface="Arial" panose="020B0604020202020204"/>
            </a:endParaRPr>
          </a:p>
          <a:p>
            <a:pPr marL="899160" lvl="1" indent="-414655">
              <a:lnSpc>
                <a:spcPct val="100000"/>
              </a:lnSpc>
              <a:spcBef>
                <a:spcPts val="2385"/>
              </a:spcBef>
              <a:buSzPct val="97000"/>
              <a:buAutoNum type="arabicPeriod"/>
              <a:tabLst>
                <a:tab pos="899160" algn="l"/>
              </a:tabLst>
            </a:pP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Деректерді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өсу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ретімен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сұрыптаңыз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650" spc="-10" dirty="0">
              <a:latin typeface="Trebuchet MS" panose="020B0603020202020204"/>
              <a:cs typeface="Trebuchet MS" panose="020B0603020202020204"/>
            </a:endParaRPr>
          </a:p>
          <a:p>
            <a:pPr marL="899160" lvl="1" indent="-414655">
              <a:lnSpc>
                <a:spcPct val="100000"/>
              </a:lnSpc>
              <a:spcBef>
                <a:spcPts val="2385"/>
              </a:spcBef>
              <a:buSzPct val="97000"/>
              <a:buAutoNum type="arabicPeriod"/>
              <a:tabLst>
                <a:tab pos="899160" algn="l"/>
              </a:tabLst>
            </a:pP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Орталық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мәнді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 spc="-10" dirty="0">
                <a:latin typeface="Trebuchet MS" panose="020B0603020202020204"/>
                <a:cs typeface="Trebuchet MS" panose="020B0603020202020204"/>
              </a:rPr>
              <a:t>табыңыз</a:t>
            </a:r>
            <a:r>
              <a:rPr lang="en-US" altLang="ru-RU" sz="3650" spc="-10" dirty="0">
                <a:latin typeface="Trebuchet MS" panose="020B0603020202020204"/>
                <a:cs typeface="Trebuchet MS" panose="020B0603020202020204"/>
              </a:rPr>
              <a:t>.</a:t>
            </a:r>
            <a:r>
              <a:rPr sz="3650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3650">
              <a:latin typeface="Trebuchet MS" panose="020B0603020202020204"/>
              <a:cs typeface="Trebuchet MS" panose="020B0603020202020204"/>
            </a:endParaRPr>
          </a:p>
          <a:p>
            <a:pPr marL="1480185" lvl="2" indent="-462280">
              <a:lnSpc>
                <a:spcPct val="100000"/>
              </a:lnSpc>
              <a:spcBef>
                <a:spcPts val="3095"/>
              </a:spcBef>
              <a:buSzPct val="122000"/>
              <a:buChar char="•"/>
              <a:tabLst>
                <a:tab pos="1480185" algn="l"/>
              </a:tabLst>
            </a:pP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Егер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элементтер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саны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тақ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болса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медиана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ортаңғы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элемент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болып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табылады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650">
              <a:latin typeface="Trebuchet MS" panose="020B0603020202020204"/>
              <a:cs typeface="Trebuchet MS" panose="020B0603020202020204"/>
            </a:endParaRPr>
          </a:p>
          <a:p>
            <a:pPr marL="1480185" lvl="2" indent="-462280">
              <a:lnSpc>
                <a:spcPct val="100000"/>
              </a:lnSpc>
              <a:spcBef>
                <a:spcPts val="3095"/>
              </a:spcBef>
              <a:buSzPct val="122000"/>
              <a:buChar char="•"/>
              <a:tabLst>
                <a:tab pos="1480185" algn="l"/>
              </a:tabLst>
            </a:pP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Егер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сан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жұп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болса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,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медиана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екі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ортаңғы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элементтің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орташа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мәні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болып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650">
                <a:latin typeface="Trebuchet MS" panose="020B0603020202020204"/>
                <a:cs typeface="Trebuchet MS" panose="020B0603020202020204"/>
              </a:rPr>
              <a:t>табылады</a:t>
            </a:r>
            <a:r>
              <a:rPr lang="en-US" altLang="ru-RU" sz="365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ru-RU" sz="365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Медиана</a:t>
            </a:r>
            <a:r>
              <a:rPr spc="-465" dirty="0"/>
              <a:t> </a:t>
            </a:r>
            <a:r>
              <a:rPr spc="-105" dirty="0"/>
              <a:t>(Median)</a:t>
            </a:r>
            <a:endParaRPr spc="-105" dirty="0"/>
          </a:p>
        </p:txBody>
      </p:sp>
      <p:sp>
        <p:nvSpPr>
          <p:cNvPr id="3" name="object 3"/>
          <p:cNvSpPr txBox="1"/>
          <p:nvPr/>
        </p:nvSpPr>
        <p:spPr>
          <a:xfrm>
            <a:off x="1023593" y="3326060"/>
            <a:ext cx="18021935" cy="6007100"/>
          </a:xfrm>
          <a:prstGeom prst="rect">
            <a:avLst/>
          </a:prstGeom>
        </p:spPr>
        <p:txBody>
          <a:bodyPr vert="horz" wrap="square" lIns="0" tIns="203835" rIns="0" bIns="0" rtlCol="0">
            <a:spAutoFit/>
          </a:bodyPr>
          <a:lstStyle/>
          <a:p>
            <a:pPr marL="513715" indent="-501015">
              <a:lnSpc>
                <a:spcPct val="100000"/>
              </a:lnSpc>
              <a:spcBef>
                <a:spcPts val="1605"/>
              </a:spcBef>
              <a:buSzPct val="123000"/>
              <a:buChar char="•"/>
              <a:tabLst>
                <a:tab pos="513715" algn="l"/>
              </a:tabLst>
            </a:pPr>
            <a:r>
              <a:rPr lang="" altLang="" sz="3950" b="1" spc="-10" dirty="0">
                <a:latin typeface="Arial" panose="020B0604020202020204"/>
                <a:cs typeface="Arial" panose="020B0604020202020204"/>
              </a:rPr>
              <a:t>Мысалы</a:t>
            </a:r>
            <a:r>
              <a:rPr sz="3950" b="1" spc="-10" dirty="0">
                <a:latin typeface="Arial" panose="020B0604020202020204"/>
                <a:cs typeface="Arial" panose="020B0604020202020204"/>
              </a:rPr>
              <a:t>:</a:t>
            </a:r>
            <a:endParaRPr sz="3950">
              <a:latin typeface="Arial" panose="020B0604020202020204"/>
              <a:cs typeface="Arial" panose="020B0604020202020204"/>
            </a:endParaRPr>
          </a:p>
          <a:p>
            <a:pPr marL="1016635" marR="1739265" lvl="1" indent="-502920">
              <a:lnSpc>
                <a:spcPts val="4590"/>
              </a:lnSpc>
              <a:spcBef>
                <a:spcPts val="3025"/>
              </a:spcBef>
              <a:buSzPct val="123000"/>
              <a:buChar char="•"/>
              <a:tabLst>
                <a:tab pos="1016635" algn="l"/>
              </a:tabLst>
            </a:pP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3, 4, 5, </a:t>
            </a:r>
            <a:r>
              <a:rPr lang="en-US" altLang="ru-RU" sz="3950" spc="-10" dirty="0">
                <a:solidFill>
                  <a:srgbClr val="FF0000"/>
                </a:solidFill>
                <a:latin typeface="Trebuchet MS" panose="020B0603020202020204"/>
                <a:cs typeface="Trebuchet MS" panose="020B0603020202020204"/>
              </a:rPr>
              <a:t>7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, 8, 9, 11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сандары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үшін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медиана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7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болады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(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элементтердің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тақ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саны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бар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реттелген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массивтің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ортаңғы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элементі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).</a:t>
            </a:r>
            <a:endParaRPr lang="en-US" altLang="ru-RU" sz="3950" spc="-10" dirty="0">
              <a:latin typeface="Trebuchet MS" panose="020B0603020202020204"/>
              <a:cs typeface="Trebuchet MS" panose="020B0603020202020204"/>
            </a:endParaRPr>
          </a:p>
          <a:p>
            <a:pPr marL="1016635" marR="1739265" lvl="1" indent="-502920">
              <a:lnSpc>
                <a:spcPts val="4590"/>
              </a:lnSpc>
              <a:spcBef>
                <a:spcPts val="3025"/>
              </a:spcBef>
              <a:buSzPct val="123000"/>
              <a:buChar char="•"/>
              <a:tabLst>
                <a:tab pos="1016635" algn="l"/>
              </a:tabLst>
            </a:pP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1, 3, 4, </a:t>
            </a:r>
            <a:r>
              <a:rPr lang="en-US" altLang="ru-RU" sz="3950" spc="-10" dirty="0">
                <a:solidFill>
                  <a:srgbClr val="FF0000"/>
                </a:solidFill>
                <a:latin typeface="Trebuchet MS" panose="020B0603020202020204"/>
                <a:cs typeface="Trebuchet MS" panose="020B0603020202020204"/>
              </a:rPr>
              <a:t>5</a:t>
            </a:r>
            <a:r>
              <a:rPr lang="en-US" altLang="ru-RU" sz="3950" spc="-10" dirty="0">
                <a:solidFill>
                  <a:schemeClr val="tx1"/>
                </a:solidFill>
                <a:latin typeface="Trebuchet MS" panose="020B0603020202020204"/>
                <a:cs typeface="Trebuchet MS" panose="020B0603020202020204"/>
              </a:rPr>
              <a:t>,</a:t>
            </a:r>
            <a:r>
              <a:rPr lang="en-US" altLang="ru-RU" sz="3950" spc="-10" dirty="0">
                <a:solidFill>
                  <a:srgbClr val="FF0000"/>
                </a:solidFill>
                <a:latin typeface="Trebuchet MS" panose="020B0603020202020204"/>
                <a:cs typeface="Trebuchet MS" panose="020B0603020202020204"/>
              </a:rPr>
              <a:t> 7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, 8, 9, 12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сандары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үшін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медиана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(5 + 7)/2 = 6 (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элементтер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саны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жұп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реттелген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массивтегі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екі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орталық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элементтің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арифметикалық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ортасы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) </a:t>
            </a:r>
            <a:r>
              <a:rPr lang="en-US" altLang="en-US" sz="3950" spc="-10" dirty="0">
                <a:latin typeface="Trebuchet MS" panose="020B0603020202020204"/>
                <a:cs typeface="Trebuchet MS" panose="020B0603020202020204"/>
              </a:rPr>
              <a:t>болады</a:t>
            </a:r>
            <a:r>
              <a:rPr lang="en-US" altLang="ru-RU" sz="3950" spc="-10" dirty="0">
                <a:latin typeface="Trebuchet MS" panose="020B0603020202020204"/>
                <a:cs typeface="Trebuchet MS" panose="020B0603020202020204"/>
              </a:rPr>
              <a:t>.</a:t>
            </a:r>
            <a:r>
              <a:rPr sz="3950" spc="-10" dirty="0">
                <a:latin typeface="Trebuchet MS" panose="020B0603020202020204"/>
                <a:cs typeface="Trebuchet MS" panose="020B0603020202020204"/>
              </a:rPr>
              <a:t>)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513715">
              <a:lnSpc>
                <a:spcPct val="100000"/>
              </a:lnSpc>
              <a:spcBef>
                <a:spcPts val="2185"/>
              </a:spcBef>
            </a:pPr>
            <a:r>
              <a:rPr lang="en-US" altLang="en-US" sz="3950" b="1" spc="-10" dirty="0">
                <a:latin typeface="Trebuchet MS" panose="020B0603020202020204"/>
                <a:cs typeface="Trebuchet MS" panose="020B0603020202020204"/>
              </a:rPr>
              <a:t>Медиана</a:t>
            </a:r>
            <a:r>
              <a:rPr lang="en-US" altLang="ru-RU" sz="3950" b="1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b="1" spc="-10" dirty="0">
                <a:latin typeface="Trebuchet MS" panose="020B0603020202020204"/>
                <a:cs typeface="Trebuchet MS" panose="020B0603020202020204"/>
              </a:rPr>
              <a:t>орташа</a:t>
            </a:r>
            <a:r>
              <a:rPr lang="en-US" altLang="ru-RU" sz="3950" b="1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b="1" spc="-10" dirty="0">
                <a:latin typeface="Trebuchet MS" panose="020B0603020202020204"/>
                <a:cs typeface="Trebuchet MS" panose="020B0603020202020204"/>
              </a:rPr>
              <a:t>мәнге</a:t>
            </a:r>
            <a:r>
              <a:rPr lang="en-US" altLang="ru-RU" sz="3950" b="1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b="1" spc="-10" dirty="0">
                <a:latin typeface="Trebuchet MS" panose="020B0603020202020204"/>
                <a:cs typeface="Trebuchet MS" panose="020B0603020202020204"/>
              </a:rPr>
              <a:t>қарағанда</a:t>
            </a:r>
            <a:r>
              <a:rPr lang="en-US" altLang="ru-RU" sz="3950" b="1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b="1" spc="-10" dirty="0">
                <a:latin typeface="Trebuchet MS" panose="020B0603020202020204"/>
                <a:cs typeface="Trebuchet MS" panose="020B0603020202020204"/>
              </a:rPr>
              <a:t>шеткі</a:t>
            </a:r>
            <a:r>
              <a:rPr lang="en-US" altLang="ru-RU" sz="3950" b="1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b="1" spc="-10" dirty="0">
                <a:latin typeface="Trebuchet MS" panose="020B0603020202020204"/>
                <a:cs typeface="Trebuchet MS" panose="020B0603020202020204"/>
              </a:rPr>
              <a:t>мәндерге</a:t>
            </a:r>
            <a:r>
              <a:rPr lang="en-US" altLang="ru-RU" sz="3950" b="1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b="1" spc="-10" dirty="0">
                <a:latin typeface="Trebuchet MS" panose="020B0603020202020204"/>
                <a:cs typeface="Trebuchet MS" panose="020B0603020202020204"/>
              </a:rPr>
              <a:t>сезімтал</a:t>
            </a:r>
            <a:r>
              <a:rPr lang="en-US" altLang="ru-RU" sz="3950" b="1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b="1" spc="-10" dirty="0">
                <a:latin typeface="Trebuchet MS" panose="020B0603020202020204"/>
                <a:cs typeface="Trebuchet MS" panose="020B0603020202020204"/>
              </a:rPr>
              <a:t>емес</a:t>
            </a:r>
            <a:r>
              <a:rPr sz="3950" b="1" spc="-10" dirty="0">
                <a:latin typeface="Trebuchet MS" panose="020B0603020202020204"/>
                <a:cs typeface="Trebuchet MS" panose="020B0603020202020204"/>
              </a:rPr>
              <a:t>.</a:t>
            </a:r>
            <a:endParaRPr sz="395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593" y="888215"/>
            <a:ext cx="5438775" cy="1091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Мода</a:t>
            </a:r>
            <a:r>
              <a:rPr spc="-180" dirty="0"/>
              <a:t> </a:t>
            </a:r>
            <a:r>
              <a:rPr spc="-80" dirty="0"/>
              <a:t>(Mode)</a:t>
            </a:r>
            <a:endParaRPr spc="-80" dirty="0"/>
          </a:p>
        </p:txBody>
      </p:sp>
      <p:sp>
        <p:nvSpPr>
          <p:cNvPr id="3" name="object 3"/>
          <p:cNvSpPr txBox="1"/>
          <p:nvPr/>
        </p:nvSpPr>
        <p:spPr>
          <a:xfrm>
            <a:off x="1022069" y="3526573"/>
            <a:ext cx="17183735" cy="4191635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514985" marR="5080" indent="-502920">
              <a:lnSpc>
                <a:spcPts val="3800"/>
              </a:lnSpc>
              <a:spcBef>
                <a:spcPts val="1005"/>
              </a:spcBef>
              <a:buSzPct val="123000"/>
              <a:buFont typeface="Trebuchet MS" panose="020B0603020202020204"/>
              <a:buChar char="•"/>
              <a:tabLst>
                <a:tab pos="514350" algn="l"/>
              </a:tabLst>
            </a:pPr>
            <a:r>
              <a:rPr sz="3950" b="1" dirty="0">
                <a:latin typeface="Arial" panose="020B0604020202020204"/>
                <a:cs typeface="Arial" panose="020B0604020202020204"/>
              </a:rPr>
              <a:t>Мода</a:t>
            </a:r>
            <a:r>
              <a:rPr sz="3950" b="1" spc="70" dirty="0">
                <a:latin typeface="Arial" panose="020B0604020202020204"/>
                <a:cs typeface="Arial" panose="020B0604020202020204"/>
              </a:rPr>
              <a:t> </a:t>
            </a:r>
            <a:r>
              <a:rPr sz="395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3950" spc="-114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" altLang="" sz="3950" spc="-114" dirty="0">
                <a:latin typeface="Trebuchet MS" panose="020B0603020202020204"/>
                <a:cs typeface="Trebuchet MS" panose="020B0603020202020204"/>
              </a:rPr>
              <a:t>б</a:t>
            </a:r>
            <a:r>
              <a:rPr lang="en-US" altLang="en-US" sz="3950" spc="65" dirty="0">
                <a:latin typeface="Trebuchet MS" panose="020B0603020202020204"/>
                <a:cs typeface="Trebuchet MS" panose="020B0603020202020204"/>
              </a:rPr>
              <a:t>ұл</a:t>
            </a:r>
            <a:r>
              <a:rPr lang="en-US" altLang="ru-RU" sz="3950" spc="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65" dirty="0">
                <a:latin typeface="Trebuchet MS" panose="020B0603020202020204"/>
                <a:cs typeface="Trebuchet MS" panose="020B0603020202020204"/>
              </a:rPr>
              <a:t>деректер</a:t>
            </a:r>
            <a:r>
              <a:rPr lang="en-US" altLang="ru-RU" sz="3950" spc="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65" dirty="0">
                <a:latin typeface="Trebuchet MS" panose="020B0603020202020204"/>
                <a:cs typeface="Trebuchet MS" panose="020B0603020202020204"/>
              </a:rPr>
              <a:t>жинағындағы</a:t>
            </a:r>
            <a:r>
              <a:rPr lang="en-US" altLang="ru-RU" sz="3950" spc="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65" dirty="0">
                <a:latin typeface="Trebuchet MS" panose="020B0603020202020204"/>
                <a:cs typeface="Trebuchet MS" panose="020B0603020202020204"/>
              </a:rPr>
              <a:t>ең</a:t>
            </a:r>
            <a:r>
              <a:rPr lang="en-US" altLang="ru-RU" sz="3950" spc="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65" dirty="0">
                <a:latin typeface="Trebuchet MS" panose="020B0603020202020204"/>
                <a:cs typeface="Trebuchet MS" panose="020B0603020202020204"/>
              </a:rPr>
              <a:t>жиі</a:t>
            </a:r>
            <a:r>
              <a:rPr lang="en-US" altLang="ru-RU" sz="3950" spc="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65" dirty="0">
                <a:latin typeface="Trebuchet MS" panose="020B0603020202020204"/>
                <a:cs typeface="Trebuchet MS" panose="020B0603020202020204"/>
              </a:rPr>
              <a:t>кездесетін</a:t>
            </a:r>
            <a:r>
              <a:rPr lang="en-US" altLang="ru-RU" sz="3950" spc="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65" dirty="0">
                <a:latin typeface="Trebuchet MS" panose="020B0603020202020204"/>
                <a:cs typeface="Trebuchet MS" panose="020B0603020202020204"/>
              </a:rPr>
              <a:t>мән</a:t>
            </a:r>
            <a:r>
              <a:rPr lang="en-US" altLang="ru-RU" sz="3950" spc="65" dirty="0">
                <a:latin typeface="Trebuchet MS" panose="020B0603020202020204"/>
                <a:cs typeface="Trebuchet MS" panose="020B0603020202020204"/>
              </a:rPr>
              <a:t>. </a:t>
            </a:r>
            <a:r>
              <a:rPr lang="en-US" altLang="en-US" sz="3950" spc="65" dirty="0">
                <a:latin typeface="Trebuchet MS" panose="020B0603020202020204"/>
                <a:cs typeface="Trebuchet MS" panose="020B0603020202020204"/>
              </a:rPr>
              <a:t>Үш</a:t>
            </a:r>
            <a:r>
              <a:rPr lang="en-US" altLang="ru-RU" sz="3950" spc="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65" dirty="0">
                <a:latin typeface="Trebuchet MS" panose="020B0603020202020204"/>
                <a:cs typeface="Trebuchet MS" panose="020B0603020202020204"/>
              </a:rPr>
              <a:t>ықтимал</a:t>
            </a:r>
            <a:r>
              <a:rPr lang="en-US" altLang="ru-RU" sz="3950" spc="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65" dirty="0">
                <a:latin typeface="Trebuchet MS" panose="020B0603020202020204"/>
                <a:cs typeface="Trebuchet MS" panose="020B0603020202020204"/>
              </a:rPr>
              <a:t>жағдай</a:t>
            </a:r>
            <a:r>
              <a:rPr lang="en-US" altLang="ru-RU" sz="3950" spc="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 spc="65" dirty="0">
                <a:latin typeface="Trebuchet MS" panose="020B0603020202020204"/>
                <a:cs typeface="Trebuchet MS" panose="020B0603020202020204"/>
              </a:rPr>
              <a:t>бар</a:t>
            </a:r>
            <a:r>
              <a:rPr sz="3950" spc="65" dirty="0">
                <a:latin typeface="Trebuchet MS" panose="020B0603020202020204"/>
                <a:cs typeface="Trebuchet MS" panose="020B0603020202020204"/>
              </a:rPr>
              <a:t>:</a:t>
            </a:r>
            <a:endParaRPr sz="3950">
              <a:latin typeface="Trebuchet MS" panose="020B0603020202020204"/>
              <a:cs typeface="Trebuchet MS" panose="020B0603020202020204"/>
            </a:endParaRPr>
          </a:p>
          <a:p>
            <a:pPr marL="1017905" lvl="1" indent="-502920">
              <a:lnSpc>
                <a:spcPct val="100000"/>
              </a:lnSpc>
              <a:spcBef>
                <a:spcPts val="3290"/>
              </a:spcBef>
              <a:buSzPct val="123000"/>
              <a:buChar char="•"/>
              <a:tabLst>
                <a:tab pos="1017905" algn="l"/>
              </a:tabLst>
            </a:pP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Бір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режим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(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бірмодальды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таралу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).</a:t>
            </a:r>
            <a:endParaRPr lang="en-US" altLang="ru-RU" sz="3950">
              <a:latin typeface="Trebuchet MS" panose="020B0603020202020204"/>
              <a:cs typeface="Trebuchet MS" panose="020B0603020202020204"/>
            </a:endParaRPr>
          </a:p>
          <a:p>
            <a:pPr marL="1017905" lvl="1" indent="-502920">
              <a:lnSpc>
                <a:spcPct val="100000"/>
              </a:lnSpc>
              <a:spcBef>
                <a:spcPts val="3290"/>
              </a:spcBef>
              <a:buSzPct val="123000"/>
              <a:buChar char="•"/>
              <a:tabLst>
                <a:tab pos="1017905" algn="l"/>
              </a:tabLst>
            </a:pP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Екі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режим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(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бимодальды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таралу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).</a:t>
            </a:r>
            <a:endParaRPr lang="en-US" altLang="ru-RU" sz="3950">
              <a:latin typeface="Trebuchet MS" panose="020B0603020202020204"/>
              <a:cs typeface="Trebuchet MS" panose="020B0603020202020204"/>
            </a:endParaRPr>
          </a:p>
          <a:p>
            <a:pPr marL="1017905" lvl="1" indent="-502920">
              <a:lnSpc>
                <a:spcPct val="100000"/>
              </a:lnSpc>
              <a:spcBef>
                <a:spcPts val="3290"/>
              </a:spcBef>
              <a:buSzPct val="123000"/>
              <a:buChar char="•"/>
              <a:tabLst>
                <a:tab pos="1017905" algn="l"/>
              </a:tabLst>
            </a:pP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Екіден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көп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режимдер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(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көп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модальды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3950">
                <a:latin typeface="Trebuchet MS" panose="020B0603020202020204"/>
                <a:cs typeface="Trebuchet MS" panose="020B0603020202020204"/>
              </a:rPr>
              <a:t>үлестірім</a:t>
            </a:r>
            <a:r>
              <a:rPr lang="en-US" altLang="ru-RU" sz="3950">
                <a:latin typeface="Trebuchet MS" panose="020B0603020202020204"/>
                <a:cs typeface="Trebuchet MS" panose="020B0603020202020204"/>
              </a:rPr>
              <a:t>).</a:t>
            </a:r>
            <a:endParaRPr lang="en-US" altLang="ru-RU" sz="395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8530</Words>
  <Application>WPS Presentation</Application>
  <PresentationFormat>On-screen Show (4:3)</PresentationFormat>
  <Paragraphs>335</Paragraphs>
  <Slides>37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37</vt:i4>
      </vt:variant>
    </vt:vector>
  </HeadingPairs>
  <TitlesOfParts>
    <vt:vector size="51" baseType="lpstr">
      <vt:lpstr>Arial</vt:lpstr>
      <vt:lpstr>SimSun</vt:lpstr>
      <vt:lpstr>Wingdings</vt:lpstr>
      <vt:lpstr>Arial</vt:lpstr>
      <vt:lpstr>Trebuchet MS</vt:lpstr>
      <vt:lpstr>Cambria Math</vt:lpstr>
      <vt:lpstr>Microsoft YaHei</vt:lpstr>
      <vt:lpstr>Arial Unicode MS</vt:lpstr>
      <vt:lpstr>Calibri</vt:lpstr>
      <vt:lpstr>Times New Roman</vt:lpstr>
      <vt:lpstr>Courier New</vt:lpstr>
      <vt:lpstr>Tahoma</vt:lpstr>
      <vt:lpstr>Sitka Heading</vt:lpstr>
      <vt:lpstr>Office Theme</vt:lpstr>
      <vt:lpstr>Введение в описательную статистику.</vt:lpstr>
      <vt:lpstr>Определение и цель</vt:lpstr>
      <vt:lpstr>Среднее (Mean)</vt:lpstr>
      <vt:lpstr>Выбросы/Посторонние значения (outliers)</vt:lpstr>
      <vt:lpstr>Пример</vt:lpstr>
      <vt:lpstr>Причины появления</vt:lpstr>
      <vt:lpstr>Медиана (Median)</vt:lpstr>
      <vt:lpstr>Медиана (Median)</vt:lpstr>
      <vt:lpstr>Мода (Mode)</vt:lpstr>
      <vt:lpstr>Мода (Mode)</vt:lpstr>
      <vt:lpstr>Сравнение среднего, медианы и моды</vt:lpstr>
      <vt:lpstr>Работа в Pandas</vt:lpstr>
      <vt:lpstr>Работа в Pandas</vt:lpstr>
      <vt:lpstr>Сравнение среднего, медианы и моды</vt:lpstr>
      <vt:lpstr>Метрики центральной тенденции</vt:lpstr>
      <vt:lpstr>Размах (Range)</vt:lpstr>
      <vt:lpstr>Работа в Pandas</vt:lpstr>
      <vt:lpstr>Дисперсия (Variance)</vt:lpstr>
      <vt:lpstr>Standard Deviation</vt:lpstr>
      <vt:lpstr>Дисперсия и Стандартное Отклонение</vt:lpstr>
      <vt:lpstr>Метрики разброса (дисперсия и отклонение)</vt:lpstr>
      <vt:lpstr>Нормализация</vt:lpstr>
      <vt:lpstr>Методы нормализации</vt:lpstr>
      <vt:lpstr>Методы нормализации</vt:lpstr>
      <vt:lpstr>Метрики для описания данных</vt:lpstr>
      <vt:lpstr>Coefficient of Variation, CV</vt:lpstr>
      <vt:lpstr>Работа в Pandas</vt:lpstr>
      <vt:lpstr>Quartiles</vt:lpstr>
      <vt:lpstr>IQR - Interquartile Range</vt:lpstr>
      <vt:lpstr>Квартили и межквартильный размах</vt:lpstr>
      <vt:lpstr>Коэффициент асимметрии</vt:lpstr>
      <vt:lpstr>Работа в Pandas</vt:lpstr>
      <vt:lpstr>Kurtosis</vt:lpstr>
      <vt:lpstr>Работа в Pandas</vt:lpstr>
      <vt:lpstr>Работа в Pandas</vt:lpstr>
      <vt:lpstr>Вывод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Жасанды интеллект негіздері Сипаттамалық статистикаға кіріспе.</dc:title>
  <dc:creator>Юрий Вайс</dc:creator>
  <cp:lastModifiedBy>имя</cp:lastModifiedBy>
  <cp:revision>1</cp:revision>
  <dcterms:created xsi:type="dcterms:W3CDTF">2025-10-30T18:41:44Z</dcterms:created>
  <dcterms:modified xsi:type="dcterms:W3CDTF">2025-10-30T18:41:44Z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2025-04-02T05:00:00Z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2025-10-30T05:00:00Z</vt:filetime>
  </property>
  <property fmtid="{D5CDD505-2E9C-101B-9397-08002B2CF9AE}" pid="5" name="Producer">
    <vt:lpwstr>Microsoft® Word 2016</vt:lpwstr>
  </property>
  <property fmtid="{D5CDD505-2E9C-101B-9397-08002B2CF9AE}" pid="6" name="ICV">
    <vt:lpwstr>67C7E2E45F984C00951F1C7B4BA8DFB9_12</vt:lpwstr>
  </property>
  <property fmtid="{D5CDD505-2E9C-101B-9397-08002B2CF9AE}" pid="7" name="KSOProductBuildVer">
    <vt:lpwstr>1049-12.2.0.23131</vt:lpwstr>
  </property>
</Properties>
</file>